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972F7-A306-4105-B16F-E160ABA741B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DCCDB-4A5B-4974-B553-21EC11B2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dkimages.com/discover/previews/957/50365395.JP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www.fhzal.com/works/051216/Rudolph-1964-Abominable-SnowMonster02w.jpg&amp;imgrefurl=http://www.fhzal.com/works/051216/&amp;h=390&amp;w=288&amp;sz=60&amp;hl=en&amp;start=8&amp;tbnid=fCXIy33oitFC1M:&amp;tbnh=123&amp;tbnw=91&amp;prev=/images?q=abominable&amp;gbv=2&amp;hl=en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imgres?imgurl=http://www.biblehelp.org/images/stacks%20of%20money.jpg&amp;imgrefurl=http://shiaislam.wordpress.com/&amp;h=309&amp;w=339&amp;sz=15&amp;hl=en&amp;start=2&amp;tbnid=8kRIkifjsVYtYM:&amp;tbnh=108&amp;tbnw=119&amp;prev=/images?q=money&amp;gbv=2&amp;hl=en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m/imgres?imgurl=http://dresses.christinagowns.com/cosmobella/7210.jpg&amp;imgrefurl=http://www.christinagowns.com/index.cfm?fuseaction=catalog.catalog&amp;categoryID=326&amp;h=459&amp;w=588&amp;sz=45&amp;hl=en&amp;start=5&amp;tbnid=bb7LzOl1_Nyy2M:&amp;tbnh=105&amp;tbnw=135&amp;prev=/images?q=wedding+dress&amp;gbv=2&amp;hl=en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www.glassharbor.com/images/model_home.jpg&amp;imgrefurl=http://www.glassharbor.com/&amp;h=284&amp;w=283&amp;sz=28&amp;hl=en&amp;start=10&amp;tbnid=rxWMqlRnrA3a1M:&amp;tbnh=114&amp;tbnw=114&amp;prev=/images?q=woman+wearing++jewelry&amp;gbv=2&amp;hl=en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b/b8/Blank_Map_of_Europe_-w_boundaries.svg/713px-Blank_Map_of_Europe_-w_boundarie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772400" cy="577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Odyssey Vocabulary</a:t>
            </a:r>
            <a:endParaRPr lang="en-US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438400" y="1219200"/>
            <a:ext cx="4540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Candor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- noun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33600"/>
            <a:ext cx="8305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DEF:</a:t>
            </a:r>
            <a:r>
              <a:rPr lang="en-US" sz="2000" dirty="0" smtClean="0"/>
              <a:t> the state of being frank, open, and sincere in speech or expression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2819400"/>
            <a:ext cx="16002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SYN:  </a:t>
            </a:r>
          </a:p>
          <a:p>
            <a:pPr algn="ctr"/>
            <a:r>
              <a:rPr lang="en-US" sz="2800" dirty="0" smtClean="0"/>
              <a:t>honesty, </a:t>
            </a:r>
          </a:p>
          <a:p>
            <a:pPr algn="ctr"/>
            <a:r>
              <a:rPr lang="en-US" sz="2800" dirty="0" smtClean="0"/>
              <a:t>sincerity, </a:t>
            </a:r>
          </a:p>
          <a:p>
            <a:pPr algn="ctr"/>
            <a:r>
              <a:rPr lang="en-US" sz="2800" dirty="0" smtClean="0"/>
              <a:t>forthright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029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1. Sarah appreciated John’s ____________; he always told her the truth. </a:t>
            </a:r>
          </a:p>
          <a:p>
            <a:r>
              <a:rPr lang="en-US" sz="2400" dirty="0" smtClean="0"/>
              <a:t>2. Andy was not known for his __________.  He often largely exaggerated his stories to impress a crowd.</a:t>
            </a:r>
            <a:endParaRPr lang="en-US" sz="2400" dirty="0"/>
          </a:p>
        </p:txBody>
      </p:sp>
      <p:pic>
        <p:nvPicPr>
          <p:cNvPr id="22531" name="Picture 3" descr="http://www.boncherry.com/blog/wp-content/uploads/2009/11/pinocchio-30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6670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Ravage</a:t>
            </a:r>
            <a:r>
              <a:rPr lang="en-US" dirty="0" smtClean="0"/>
              <a:t>- verb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DEF</a:t>
            </a:r>
            <a:r>
              <a:rPr lang="en-US" sz="3200" dirty="0" smtClean="0"/>
              <a:t>: to damage or work havoc upon</a:t>
            </a:r>
          </a:p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17526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SYN:  </a:t>
            </a:r>
          </a:p>
          <a:p>
            <a:pPr algn="ctr"/>
            <a:r>
              <a:rPr lang="en-US" sz="2800" dirty="0" smtClean="0"/>
              <a:t>devastate </a:t>
            </a:r>
          </a:p>
          <a:p>
            <a:pPr algn="ctr"/>
            <a:r>
              <a:rPr lang="en-US" sz="2800" dirty="0" smtClean="0"/>
              <a:t>destroy</a:t>
            </a:r>
          </a:p>
          <a:p>
            <a:pPr algn="ctr"/>
            <a:r>
              <a:rPr lang="en-US" sz="2800" dirty="0" smtClean="0"/>
              <a:t>ruin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343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1. The football team pounced on and ___________ the pizza at the team’s end of the year banquet.</a:t>
            </a:r>
          </a:p>
          <a:p>
            <a:r>
              <a:rPr lang="en-US" sz="2400" dirty="0" smtClean="0"/>
              <a:t> </a:t>
            </a:r>
          </a:p>
          <a:p>
            <a:r>
              <a:rPr lang="en-US" sz="2400" dirty="0" smtClean="0"/>
              <a:t>2. She felt ____________ by the intense wind after walking home from school.</a:t>
            </a:r>
            <a:endParaRPr lang="en-US" sz="2400" dirty="0"/>
          </a:p>
        </p:txBody>
      </p:sp>
      <p:pic>
        <p:nvPicPr>
          <p:cNvPr id="23554" name="Picture 2" descr="503653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8288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553200" y="1981200"/>
            <a:ext cx="19050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 animals that ravage prey are…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Abominably</a:t>
            </a:r>
            <a:r>
              <a:rPr lang="en-US" dirty="0" smtClean="0"/>
              <a:t>- adverb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DEF</a:t>
            </a:r>
            <a:r>
              <a:rPr lang="en-US" sz="3200" dirty="0" smtClean="0"/>
              <a:t>: in an offensive and hateful manner</a:t>
            </a:r>
          </a:p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17526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SYN:  </a:t>
            </a:r>
          </a:p>
          <a:p>
            <a:pPr algn="ctr"/>
            <a:r>
              <a:rPr lang="en-US" sz="2800" dirty="0" smtClean="0"/>
              <a:t>dreadfully </a:t>
            </a:r>
          </a:p>
          <a:p>
            <a:pPr algn="ctr"/>
            <a:r>
              <a:rPr lang="en-US" sz="2800" dirty="0" smtClean="0"/>
              <a:t>horribly</a:t>
            </a:r>
          </a:p>
          <a:p>
            <a:pPr algn="ctr"/>
            <a:r>
              <a:rPr lang="en-US" sz="2800" dirty="0" smtClean="0"/>
              <a:t>terribly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343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1. The disobedient student acted ___________ toward the teacher when she stormed out of class.</a:t>
            </a:r>
          </a:p>
          <a:p>
            <a:r>
              <a:rPr lang="en-US" sz="2400" dirty="0" smtClean="0"/>
              <a:t> </a:t>
            </a:r>
          </a:p>
          <a:p>
            <a:r>
              <a:rPr lang="en-US" sz="2400" dirty="0" smtClean="0"/>
              <a:t>2. When John blew off Sarah for his friends Friday night, she told him he behaved __________ 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81200"/>
            <a:ext cx="22098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most abominable thing I’ve ever done is…</a:t>
            </a:r>
            <a:endParaRPr lang="en-US" sz="2800" dirty="0"/>
          </a:p>
        </p:txBody>
      </p:sp>
      <p:pic>
        <p:nvPicPr>
          <p:cNvPr id="1026" name="Picture 2" descr="Rudolph-1964-Abominable-SnowMonster02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676400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Restitution</a:t>
            </a:r>
            <a:r>
              <a:rPr lang="en-US" dirty="0" smtClean="0"/>
              <a:t>- noun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DEF</a:t>
            </a:r>
            <a:r>
              <a:rPr lang="en-US" sz="3200" dirty="0" smtClean="0"/>
              <a:t>: repayment made by giving the equal amount of what was lost or damaged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24384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SYN:  </a:t>
            </a:r>
          </a:p>
          <a:p>
            <a:pPr algn="ctr"/>
            <a:r>
              <a:rPr lang="en-US" sz="2800" dirty="0" smtClean="0"/>
              <a:t>compensation </a:t>
            </a:r>
          </a:p>
          <a:p>
            <a:pPr algn="ctr"/>
            <a:r>
              <a:rPr lang="en-US" sz="2800" dirty="0" smtClean="0"/>
              <a:t>reimbursement</a:t>
            </a:r>
          </a:p>
          <a:p>
            <a:pPr algn="ctr"/>
            <a:r>
              <a:rPr lang="en-US" sz="2800" dirty="0" smtClean="0"/>
              <a:t>refund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343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My insurance company gave me ________________ for all the items I lost when my home burned down.</a:t>
            </a:r>
          </a:p>
          <a:p>
            <a:pPr marL="457200" indent="-457200"/>
            <a:r>
              <a:rPr lang="en-US" sz="2400" dirty="0" smtClean="0"/>
              <a:t> </a:t>
            </a:r>
          </a:p>
          <a:p>
            <a:r>
              <a:rPr lang="en-US" sz="2400" dirty="0" smtClean="0"/>
              <a:t>2. Sarah expected restitution from John after he broke their date; she had bought supplies to make dinner and a new outfit.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133600"/>
            <a:ext cx="26670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 would expect restitution if…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Countries might expect restitution from other countries if…</a:t>
            </a:r>
          </a:p>
          <a:p>
            <a:endParaRPr lang="en-US" sz="2000" dirty="0"/>
          </a:p>
        </p:txBody>
      </p:sp>
      <p:pic>
        <p:nvPicPr>
          <p:cNvPr id="2050" name="Picture 2" descr="stacks%2520of%2520mone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057400"/>
            <a:ext cx="2362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Formidable</a:t>
            </a:r>
            <a:r>
              <a:rPr lang="en-US" dirty="0" smtClean="0"/>
              <a:t>- </a:t>
            </a:r>
            <a:r>
              <a:rPr lang="en-US" dirty="0" err="1" smtClean="0"/>
              <a:t>adj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838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DEF</a:t>
            </a:r>
            <a:r>
              <a:rPr lang="en-US" sz="3200" dirty="0" smtClean="0"/>
              <a:t>: causing fear, apprehension, or dread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21336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SYN:  </a:t>
            </a:r>
          </a:p>
          <a:p>
            <a:pPr algn="ctr"/>
            <a:r>
              <a:rPr lang="en-US" sz="2800" dirty="0" smtClean="0"/>
              <a:t>frightening</a:t>
            </a:r>
          </a:p>
          <a:p>
            <a:pPr algn="ctr"/>
            <a:r>
              <a:rPr lang="en-US" sz="2800" dirty="0" smtClean="0"/>
              <a:t>intimidating</a:t>
            </a:r>
          </a:p>
          <a:p>
            <a:pPr algn="ctr"/>
            <a:r>
              <a:rPr lang="en-US" sz="2800" dirty="0" smtClean="0"/>
              <a:t>imposing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9624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Odysseus recognized The Cyclops as a ____________ opponent because of his strength and size.</a:t>
            </a:r>
          </a:p>
          <a:p>
            <a:pPr marL="457200" indent="-457200"/>
            <a:r>
              <a:rPr lang="en-US" sz="2400" dirty="0" smtClean="0"/>
              <a:t> 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r>
              <a:rPr lang="en-US" sz="2400" dirty="0" smtClean="0"/>
              <a:t>2. When Sarah was angry, she was ______________; although she was a tiny girl, her glare had John cowering.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1600200"/>
            <a:ext cx="25146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Think of your favorite sports team.  Who is their most formidable competition and why?</a:t>
            </a:r>
          </a:p>
          <a:p>
            <a:endParaRPr lang="en-US" sz="2000" dirty="0"/>
          </a:p>
        </p:txBody>
      </p:sp>
      <p:pic>
        <p:nvPicPr>
          <p:cNvPr id="2050" name="Picture 2" descr="http://3.bp.blogspot.com/-QmIfyLxUP_k/Tz4LxkDGHmI/AAAAAAAAG4U/bWBsLZTSFXU/s1600/Bodybuilder+Wallpapers+Free+Download+HD+-+Gy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95400"/>
            <a:ext cx="2438400" cy="2631726"/>
          </a:xfrm>
          <a:prstGeom prst="rect">
            <a:avLst/>
          </a:prstGeom>
          <a:noFill/>
        </p:spPr>
      </p:pic>
      <p:pic>
        <p:nvPicPr>
          <p:cNvPr id="2052" name="Picture 4" descr="http://images.wikia.com/muppet/images/0/00/Cyclops-odyss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419600"/>
            <a:ext cx="1524000" cy="1371600"/>
          </a:xfrm>
          <a:prstGeom prst="rect">
            <a:avLst/>
          </a:prstGeom>
          <a:noFill/>
          <a:scene3d>
            <a:camera prst="perspectiveLeft"/>
            <a:lightRig rig="threePt" dir="t"/>
          </a:scene3d>
          <a:sp3d extrusionH="76200">
            <a:bevelT w="95250" h="95250" prst="relaxedInset"/>
            <a:extrusionClr>
              <a:schemeClr val="tx1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Avail</a:t>
            </a:r>
            <a:r>
              <a:rPr lang="en-US" dirty="0" smtClean="0"/>
              <a:t>- verb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DEF</a:t>
            </a:r>
            <a:r>
              <a:rPr lang="en-US" sz="3200" dirty="0" smtClean="0"/>
              <a:t>: to be of use or value to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21336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SYN:  </a:t>
            </a:r>
          </a:p>
          <a:p>
            <a:pPr algn="ctr"/>
            <a:r>
              <a:rPr lang="en-US" sz="2800" dirty="0" smtClean="0"/>
              <a:t>Benefit</a:t>
            </a:r>
          </a:p>
          <a:p>
            <a:pPr algn="ctr"/>
            <a:r>
              <a:rPr lang="en-US" sz="2800" dirty="0" smtClean="0"/>
              <a:t>assist</a:t>
            </a:r>
          </a:p>
          <a:p>
            <a:pPr algn="ctr"/>
            <a:r>
              <a:rPr lang="en-US" sz="2800" dirty="0" smtClean="0"/>
              <a:t>profit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343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His strength did not _________ against the monster’s attack.</a:t>
            </a:r>
          </a:p>
          <a:p>
            <a:pPr marL="457200" indent="-457200"/>
            <a:r>
              <a:rPr lang="en-US" sz="2400" dirty="0" smtClean="0"/>
              <a:t> </a:t>
            </a:r>
          </a:p>
          <a:p>
            <a:r>
              <a:rPr lang="en-US" sz="2400" dirty="0" smtClean="0"/>
              <a:t>2. John’s charm ______________ him in getting back into Sarah’s good graces.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133600"/>
            <a:ext cx="2514600" cy="1877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____________ avails me when I am studying for a test.</a:t>
            </a:r>
          </a:p>
          <a:p>
            <a:endParaRPr lang="en-US" sz="2000" dirty="0"/>
          </a:p>
        </p:txBody>
      </p:sp>
      <p:pic>
        <p:nvPicPr>
          <p:cNvPr id="1026" name="Picture 2" descr="rhan338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752600"/>
            <a:ext cx="3200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Lavish</a:t>
            </a:r>
            <a:r>
              <a:rPr lang="en-US" dirty="0" smtClean="0"/>
              <a:t>- </a:t>
            </a:r>
            <a:r>
              <a:rPr lang="en-US" dirty="0" err="1" smtClean="0"/>
              <a:t>adj</a:t>
            </a:r>
            <a:r>
              <a:rPr lang="en-US" dirty="0" smtClean="0"/>
              <a:t> and verb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DEF</a:t>
            </a:r>
            <a:r>
              <a:rPr lang="en-US" sz="3200" dirty="0" smtClean="0"/>
              <a:t>: Sumptuously rich and elaborate.</a:t>
            </a:r>
          </a:p>
          <a:p>
            <a:pPr algn="ctr"/>
            <a:r>
              <a:rPr lang="en-US" sz="3200" dirty="0" smtClean="0"/>
              <a:t>To give or use in great amounts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21336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SYN:  </a:t>
            </a:r>
          </a:p>
          <a:p>
            <a:pPr algn="ctr"/>
            <a:r>
              <a:rPr lang="en-US" sz="2800" dirty="0" smtClean="0"/>
              <a:t>plentiful</a:t>
            </a:r>
          </a:p>
          <a:p>
            <a:pPr algn="ctr"/>
            <a:r>
              <a:rPr lang="en-US" sz="2800" dirty="0" smtClean="0"/>
              <a:t>generous </a:t>
            </a:r>
          </a:p>
          <a:p>
            <a:pPr algn="ctr"/>
            <a:r>
              <a:rPr lang="en-US" sz="2800" dirty="0" smtClean="0"/>
              <a:t>extravagant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343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en-US" sz="2400" dirty="0" smtClean="0"/>
              <a:t>Uncle Bob is my favorite relative because he gives ___________ presents for every occasion.</a:t>
            </a:r>
          </a:p>
          <a:p>
            <a:pPr marL="457200" indent="-457200"/>
            <a:r>
              <a:rPr lang="en-US" sz="2400" dirty="0" smtClean="0"/>
              <a:t> </a:t>
            </a:r>
          </a:p>
          <a:p>
            <a:r>
              <a:rPr lang="en-US" sz="2400" dirty="0" smtClean="0"/>
              <a:t>2. John’s _____________ spending on Sarah is causing him to need a summer job.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133600"/>
            <a:ext cx="2514600" cy="1508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The most lavish gift I have ever received is…</a:t>
            </a:r>
          </a:p>
          <a:p>
            <a:endParaRPr lang="en-US" sz="2000" dirty="0"/>
          </a:p>
        </p:txBody>
      </p:sp>
      <p:pic>
        <p:nvPicPr>
          <p:cNvPr id="6" name="Picture 2" descr="721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1336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Adorn</a:t>
            </a:r>
            <a:r>
              <a:rPr lang="en-US" dirty="0" smtClean="0"/>
              <a:t>- verb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DEF</a:t>
            </a:r>
            <a:r>
              <a:rPr lang="en-US" sz="3200" dirty="0" smtClean="0"/>
              <a:t>: to decorate or add beauty to 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21336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SYN:  </a:t>
            </a:r>
          </a:p>
          <a:p>
            <a:pPr algn="ctr"/>
            <a:r>
              <a:rPr lang="en-US" sz="2800" dirty="0" smtClean="0"/>
              <a:t>decorate</a:t>
            </a:r>
          </a:p>
          <a:p>
            <a:pPr algn="ctr"/>
            <a:r>
              <a:rPr lang="en-US" sz="2800" dirty="0" smtClean="0"/>
              <a:t>embellish </a:t>
            </a:r>
          </a:p>
          <a:p>
            <a:pPr algn="ctr"/>
            <a:r>
              <a:rPr lang="en-US" sz="2800" dirty="0" smtClean="0"/>
              <a:t>beautify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343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en-US" sz="2400" dirty="0" smtClean="0"/>
              <a:t>The pale pink flowers _____________ the deck in the summer.</a:t>
            </a:r>
          </a:p>
          <a:p>
            <a:pPr marL="457200" indent="-457200"/>
            <a:r>
              <a:rPr lang="en-US" sz="2400" dirty="0" smtClean="0"/>
              <a:t> </a:t>
            </a:r>
          </a:p>
          <a:p>
            <a:r>
              <a:rPr lang="en-US" sz="2400" dirty="0" smtClean="0"/>
              <a:t>2. For prom, Sarah chose an ice-blue dress __________ with crystals and sequins.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133600"/>
            <a:ext cx="25146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I like to adorn my bedroom with…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My favorite personal adornment is …</a:t>
            </a:r>
          </a:p>
          <a:p>
            <a:endParaRPr lang="en-US" sz="2000" dirty="0"/>
          </a:p>
        </p:txBody>
      </p:sp>
      <p:pic>
        <p:nvPicPr>
          <p:cNvPr id="2050" name="Picture 2" descr="model_hom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220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latin typeface="Algerian" pitchFamily="82" charset="0"/>
              </a:rPr>
              <a:t>THE EPIC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b="1" dirty="0">
                <a:latin typeface="Bodoni MT Black" pitchFamily="18" charset="0"/>
              </a:rPr>
              <a:t>what a journey</a:t>
            </a:r>
            <a:endParaRPr lang="en-US" sz="6000" dirty="0">
              <a:latin typeface="Bodoni MT Black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391400" cy="55245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Bodoni MT Black" pitchFamily="18" charset="0"/>
              </a:rPr>
              <a:t>EPIC POETRY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1219200"/>
            <a:ext cx="6934200" cy="46910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Long, narrative poem dealing with great heroes and adventure</a:t>
            </a:r>
          </a:p>
        </p:txBody>
      </p:sp>
      <p:pic>
        <p:nvPicPr>
          <p:cNvPr id="1026" name="Picture 2" descr="MPj043323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4864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00200" y="5943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you name some examples of stories about a journey?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EPIC HERO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Main character in an </a:t>
            </a:r>
            <a:r>
              <a:rPr lang="en-US" dirty="0" smtClean="0"/>
              <a:t>epic</a:t>
            </a:r>
          </a:p>
          <a:p>
            <a:pPr>
              <a:buNone/>
            </a:pPr>
            <a:r>
              <a:rPr lang="en-US" b="1" u="sng" dirty="0" smtClean="0"/>
              <a:t>Qualities:</a:t>
            </a:r>
          </a:p>
          <a:p>
            <a:pPr>
              <a:buNone/>
            </a:pPr>
            <a:r>
              <a:rPr lang="en-US" dirty="0" smtClean="0"/>
              <a:t>-courageous force for good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/>
              <a:t>always on a quest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/>
              <a:t>must overcome great odds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/>
              <a:t>values honor, loyalty, and </a:t>
            </a:r>
            <a:r>
              <a:rPr lang="en-US" dirty="0" smtClean="0"/>
              <a:t>bravery</a:t>
            </a:r>
          </a:p>
          <a:p>
            <a:pPr>
              <a:buNone/>
            </a:pPr>
            <a:r>
              <a:rPr lang="en-US" dirty="0"/>
              <a:t>EXAMPLES</a:t>
            </a:r>
            <a:r>
              <a:rPr lang="en-US" dirty="0" smtClean="0"/>
              <a:t>:___________________________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TP65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066800"/>
            <a:ext cx="2743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doni MT Black" pitchFamily="18" charset="0"/>
              </a:rPr>
              <a:t>EPIC JOURNEY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Stage 1- separation or departure</a:t>
            </a:r>
          </a:p>
          <a:p>
            <a:pPr>
              <a:buNone/>
            </a:pPr>
            <a:r>
              <a:rPr lang="en-US" dirty="0" smtClean="0"/>
              <a:t>Stage </a:t>
            </a:r>
            <a:r>
              <a:rPr lang="en-US" dirty="0"/>
              <a:t>2- trials and victories</a:t>
            </a:r>
          </a:p>
          <a:p>
            <a:pPr>
              <a:buNone/>
            </a:pPr>
            <a:r>
              <a:rPr lang="en-US" dirty="0" smtClean="0"/>
              <a:t>Stage </a:t>
            </a:r>
            <a:r>
              <a:rPr lang="en-US" dirty="0"/>
              <a:t>3- return and reintegration into society</a:t>
            </a:r>
          </a:p>
          <a:p>
            <a:endParaRPr lang="en-US" dirty="0"/>
          </a:p>
        </p:txBody>
      </p:sp>
      <p:pic>
        <p:nvPicPr>
          <p:cNvPr id="3074" name="Picture 2" descr="j02309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81400"/>
            <a:ext cx="312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doni MT Black" pitchFamily="18" charset="0"/>
              </a:rPr>
              <a:t>THE GREEK EPIC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Gods and goddesses have human-like emotions; they take sides and play favorites.  Often these disguise themselves as people.			</a:t>
            </a:r>
          </a:p>
          <a:p>
            <a:pPr>
              <a:buNone/>
            </a:pPr>
            <a:r>
              <a:rPr lang="en-US" dirty="0" smtClean="0"/>
              <a:t>What Gods and Goddesses can you name?  </a:t>
            </a:r>
          </a:p>
          <a:p>
            <a:pPr>
              <a:buNone/>
            </a:pPr>
            <a:r>
              <a:rPr lang="en-US" dirty="0" smtClean="0"/>
              <a:t>With which human emotions are they associated?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Odyssey </a:t>
            </a:r>
            <a:r>
              <a:rPr lang="en-US" dirty="0" smtClean="0"/>
              <a:t>-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Odysseus</a:t>
            </a:r>
          </a:p>
          <a:p>
            <a:r>
              <a:rPr lang="en-US" dirty="0" smtClean="0"/>
              <a:t>Protagonist</a:t>
            </a:r>
          </a:p>
          <a:p>
            <a:r>
              <a:rPr lang="en-US" dirty="0" smtClean="0"/>
              <a:t>Epic hero</a:t>
            </a:r>
          </a:p>
          <a:p>
            <a:r>
              <a:rPr lang="en-US" dirty="0" smtClean="0"/>
              <a:t>Tragic flaw = </a:t>
            </a:r>
            <a:r>
              <a:rPr lang="en-US" dirty="0" smtClean="0"/>
              <a:t>pride</a:t>
            </a:r>
            <a:endParaRPr lang="en-US" dirty="0" smtClean="0"/>
          </a:p>
          <a:p>
            <a:r>
              <a:rPr lang="en-US" dirty="0" smtClean="0"/>
              <a:t>Family: married to Penelope, one son named </a:t>
            </a:r>
            <a:r>
              <a:rPr lang="en-US" dirty="0" err="1" smtClean="0"/>
              <a:t>Telemachus</a:t>
            </a:r>
            <a:r>
              <a:rPr lang="en-US" dirty="0" smtClean="0"/>
              <a:t>, and a faithful dog named Argos</a:t>
            </a:r>
          </a:p>
          <a:p>
            <a:r>
              <a:rPr lang="en-US" dirty="0" smtClean="0"/>
              <a:t>Fame: War hero known for his cunning during the Trojan War (from which he has not returned)</a:t>
            </a:r>
          </a:p>
          <a:p>
            <a:r>
              <a:rPr lang="en-US" dirty="0" smtClean="0"/>
              <a:t>Ally: Athena</a:t>
            </a:r>
          </a:p>
          <a:p>
            <a:r>
              <a:rPr lang="en-US" dirty="0" smtClean="0"/>
              <a:t>Enemy: Poseidon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i.telegraph.co.uk/multimedia/archive/01702/Odysseus460_1702374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219201"/>
            <a:ext cx="4381500" cy="23622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2590800" y="16764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Odyssey: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Guys (those who aid Odysseus)</a:t>
            </a:r>
          </a:p>
          <a:p>
            <a:pPr lvl="1"/>
            <a:r>
              <a:rPr lang="en-US" dirty="0" smtClean="0"/>
              <a:t>Penelope</a:t>
            </a:r>
          </a:p>
          <a:p>
            <a:pPr lvl="1"/>
            <a:r>
              <a:rPr lang="en-US" dirty="0" err="1" smtClean="0"/>
              <a:t>Telemachus</a:t>
            </a:r>
            <a:endParaRPr lang="en-US" dirty="0" smtClean="0"/>
          </a:p>
          <a:p>
            <a:pPr lvl="1"/>
            <a:r>
              <a:rPr lang="en-US" dirty="0" smtClean="0"/>
              <a:t>Most of his crew</a:t>
            </a:r>
          </a:p>
          <a:p>
            <a:pPr lvl="1"/>
            <a:r>
              <a:rPr lang="en-US" dirty="0" smtClean="0"/>
              <a:t>Athena</a:t>
            </a:r>
          </a:p>
          <a:p>
            <a:pPr lvl="1"/>
            <a:r>
              <a:rPr lang="en-US" dirty="0" smtClean="0"/>
              <a:t>Hermes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://www.goddess.com.au/goddesses/GoddessImages/Athe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657600"/>
            <a:ext cx="2000250" cy="2657476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2514600" y="40386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Odyssey: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Bad Guys (those who oppose Odysseus)</a:t>
            </a:r>
          </a:p>
          <a:p>
            <a:r>
              <a:rPr lang="en-US" dirty="0" err="1" smtClean="0"/>
              <a:t>Polyphemus</a:t>
            </a:r>
            <a:r>
              <a:rPr lang="en-US" dirty="0" smtClean="0"/>
              <a:t> (the Cyclops), </a:t>
            </a:r>
          </a:p>
          <a:p>
            <a:pPr>
              <a:buNone/>
            </a:pPr>
            <a:r>
              <a:rPr lang="en-US" dirty="0" smtClean="0"/>
              <a:t>who is also the son of Poseidon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Scylla and </a:t>
            </a:r>
            <a:r>
              <a:rPr lang="en-US" dirty="0" err="1" smtClean="0"/>
              <a:t>Charybdis</a:t>
            </a:r>
            <a:r>
              <a:rPr lang="en-US" dirty="0" smtClean="0"/>
              <a:t>: scary monsters</a:t>
            </a:r>
          </a:p>
          <a:p>
            <a:r>
              <a:rPr lang="en-US" dirty="0" smtClean="0"/>
              <a:t>The suitors: dudes trying to steal Odysseus’s wife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482" name="Picture 2" descr="http://www.cartoonstock.com/newscartoons/cartoonists/bst/lowres/bstn277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981200"/>
            <a:ext cx="2466975" cy="2819400"/>
          </a:xfrm>
          <a:prstGeom prst="rect">
            <a:avLst/>
          </a:prstGeom>
          <a:noFill/>
        </p:spPr>
      </p:pic>
      <p:pic>
        <p:nvPicPr>
          <p:cNvPr id="20484" name="Picture 4" descr="http://images.wikia.com/demigods/images/4/4a/Scylla_and_Charybd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0"/>
            <a:ext cx="3200400" cy="1625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595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THE EPIC</vt:lpstr>
      <vt:lpstr>EPIC POETRY</vt:lpstr>
      <vt:lpstr>EPIC HERO</vt:lpstr>
      <vt:lpstr>EPIC JOURNEY</vt:lpstr>
      <vt:lpstr>THE GREEK EPIC</vt:lpstr>
      <vt:lpstr>The Odyssey - Characters</vt:lpstr>
      <vt:lpstr>The Odyssey: Characters</vt:lpstr>
      <vt:lpstr>The Odyssey: Characters</vt:lpstr>
      <vt:lpstr>The Odyssey Vocabulary</vt:lpstr>
      <vt:lpstr>Ravage- verb </vt:lpstr>
      <vt:lpstr>Abominably- adverb </vt:lpstr>
      <vt:lpstr>Restitution- noun </vt:lpstr>
      <vt:lpstr>Formidable- adj</vt:lpstr>
      <vt:lpstr>Avail- verb </vt:lpstr>
      <vt:lpstr>Lavish- adj and verb </vt:lpstr>
      <vt:lpstr>Adorn- verb </vt:lpstr>
    </vt:vector>
  </TitlesOfParts>
  <Company>Community High School District 117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EPIC</dc:title>
  <dc:creator>District 117</dc:creator>
  <cp:lastModifiedBy>Kelly Taylor</cp:lastModifiedBy>
  <cp:revision>16</cp:revision>
  <dcterms:created xsi:type="dcterms:W3CDTF">2010-04-29T21:13:44Z</dcterms:created>
  <dcterms:modified xsi:type="dcterms:W3CDTF">2015-05-05T18:49:46Z</dcterms:modified>
</cp:coreProperties>
</file>