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3"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53CCF7"/>
    <a:srgbClr val="FD4B2D"/>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8E4500-4F38-4143-9656-101BB3B0A6E9}" type="datetimeFigureOut">
              <a:rPr lang="en-US" smtClean="0"/>
              <a:pPr/>
              <a:t>4/13/2009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AA9F6D-F83E-4CB9-A1A9-266CC26D683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3545F-C3F1-4D23-AF50-EC899CD5461C}" type="datetimeFigureOut">
              <a:rPr lang="en-US" smtClean="0"/>
              <a:pPr/>
              <a:t>4/13/2009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8064F-774B-4DA7-9F33-7869E530CF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C3A1BD-34C8-4CBE-8DD1-44AC8B3555E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3A1BD-34C8-4CBE-8DD1-44AC8B3555E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3A1BD-34C8-4CBE-8DD1-44AC8B3555E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3A1BD-34C8-4CBE-8DD1-44AC8B3555E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C3A1BD-34C8-4CBE-8DD1-44AC8B3555E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C3A1BD-34C8-4CBE-8DD1-44AC8B3555E6}"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C3A1BD-34C8-4CBE-8DD1-44AC8B3555E6}" type="datetimeFigureOut">
              <a:rPr lang="en-US" smtClean="0"/>
              <a:pPr/>
              <a:t>4/13/2009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C3A1BD-34C8-4CBE-8DD1-44AC8B3555E6}" type="datetimeFigureOut">
              <a:rPr lang="en-US" smtClean="0"/>
              <a:pPr/>
              <a:t>4/13/2009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3A1BD-34C8-4CBE-8DD1-44AC8B3555E6}" type="datetimeFigureOut">
              <a:rPr lang="en-US" smtClean="0"/>
              <a:pPr/>
              <a:t>4/13/2009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C3A1BD-34C8-4CBE-8DD1-44AC8B3555E6}"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C3A1BD-34C8-4CBE-8DD1-44AC8B3555E6}"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695BA-B5EB-41F6-9C0E-82B7C9DF7E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3A1BD-34C8-4CBE-8DD1-44AC8B3555E6}" type="datetimeFigureOut">
              <a:rPr lang="en-US" smtClean="0"/>
              <a:pPr/>
              <a:t>4/13/2009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695BA-B5EB-41F6-9C0E-82B7C9DF7E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wmf"/><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images.google.com/imgres?imgurl=http://joyblogging.typepad.com/joyousknits/images/sqnt.jpg&amp;imgrefurl=http://joyblogging.typepad.com/joyousknits/socks/index.html&amp;h=300&amp;w=400&amp;sz=40&amp;hl=en&amp;start=53&amp;tbnid=4l0h5nYEJxWTqM:&amp;tbnh=93&amp;tbnw=124&amp;prev=/images?q=playing+in+sand&amp;start=40&amp;gbv=2&amp;ndsp=20&amp;hl=en&amp;sa=N" TargetMode="External"/><Relationship Id="rId5" Type="http://schemas.openxmlformats.org/officeDocument/2006/relationships/image" Target="../media/image22.jpeg"/><Relationship Id="rId4" Type="http://schemas.openxmlformats.org/officeDocument/2006/relationships/hyperlink" Target="http://images.google.com/imgres?imgurl=http://pro.corbis.com/images/CB047736.jpg?size=572&amp;uid=%7b41E7A405-D3B1-40A9-90C8-0CAC428CC071%7d&amp;imgrefurl=http://pro.corbis.com/search/Enlargement.aspx?CID=isg&amp;mediauid=41E7A405-D3B1-40A9-90C8-0CAC428CC071&amp;h=267&amp;w=400&amp;sz=46&amp;hl=en&amp;start=11&amp;tbnid=JYLNqKjil_XWLM:&amp;tbnh=83&amp;tbnw=124&amp;prev=/images?q=+swimming+in+ocean&amp;gbv=2&amp;hl=e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gif"/><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hyperlink" Target="http://www.talkingnfl.com/wp-content/uploads/2007/01/jabbathehuttrotj.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wmf"/></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imgres?imgurl=http://filmforno.com/wordpress/wp-content/uploads/2007/10/tom.jpg&amp;imgrefurl=http://www.filmforno.com/?p=502&amp;h=721&amp;w=500&amp;sz=470&amp;hl=en&amp;start=15&amp;tbnid=g4_K6p_FJInzKM:&amp;tbnh=140&amp;tbnw=97&amp;prev=/images?q=ralph+lord+of+the+flies&amp;gbv=2&amp;hl=en"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taylor\Local Settings\Temporary Internet Files\Content.IE5\E4FVPRPA\MPj03140650000[1].jpg"/>
          <p:cNvPicPr>
            <a:picLocks noChangeAspect="1" noChangeArrowheads="1"/>
          </p:cNvPicPr>
          <p:nvPr/>
        </p:nvPicPr>
        <p:blipFill>
          <a:blip r:embed="rId2"/>
          <a:srcRect/>
          <a:stretch>
            <a:fillRect/>
          </a:stretch>
        </p:blipFill>
        <p:spPr bwMode="auto">
          <a:xfrm>
            <a:off x="0" y="3541776"/>
            <a:ext cx="3657600" cy="3316224"/>
          </a:xfrm>
          <a:prstGeom prst="rect">
            <a:avLst/>
          </a:prstGeom>
          <a:noFill/>
        </p:spPr>
      </p:pic>
      <p:sp>
        <p:nvSpPr>
          <p:cNvPr id="2" name="Title 1"/>
          <p:cNvSpPr>
            <a:spLocks noGrp="1"/>
          </p:cNvSpPr>
          <p:nvPr>
            <p:ph type="ctrTitle"/>
          </p:nvPr>
        </p:nvSpPr>
        <p:spPr>
          <a:xfrm>
            <a:off x="381000" y="1600201"/>
            <a:ext cx="8077200" cy="1752599"/>
          </a:xfrm>
        </p:spPr>
        <p:txBody>
          <a:bodyPr>
            <a:normAutofit/>
          </a:bodyPr>
          <a:lstStyle/>
          <a:p>
            <a:r>
              <a:rPr lang="en-US" sz="8000" b="1" dirty="0" smtClean="0">
                <a:latin typeface="Chiller" pitchFamily="82" charset="0"/>
              </a:rPr>
              <a:t>Lord of the Flies</a:t>
            </a:r>
            <a:endParaRPr lang="en-US" sz="8000" b="1" dirty="0">
              <a:latin typeface="Chiller" pitchFamily="82" charset="0"/>
            </a:endParaRPr>
          </a:p>
        </p:txBody>
      </p:sp>
      <p:sp>
        <p:nvSpPr>
          <p:cNvPr id="3" name="Subtitle 2"/>
          <p:cNvSpPr>
            <a:spLocks noGrp="1"/>
          </p:cNvSpPr>
          <p:nvPr>
            <p:ph type="subTitle" idx="1"/>
          </p:nvPr>
        </p:nvSpPr>
        <p:spPr/>
        <p:txBody>
          <a:bodyPr>
            <a:normAutofit/>
          </a:bodyPr>
          <a:lstStyle/>
          <a:p>
            <a:r>
              <a:rPr lang="en-US" sz="5400" b="1" dirty="0" smtClean="0">
                <a:solidFill>
                  <a:schemeClr val="tx1"/>
                </a:solidFill>
                <a:latin typeface="Chiller" pitchFamily="82" charset="0"/>
              </a:rPr>
              <a:t>CHAPTER 1</a:t>
            </a:r>
            <a:endParaRPr lang="en-US" sz="54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taylor\Local Settings\Temporary Internet Files\Content.IE5\E4FVPRPA\MPj03140650000[1].jpg"/>
          <p:cNvPicPr>
            <a:picLocks noChangeAspect="1" noChangeArrowheads="1"/>
          </p:cNvPicPr>
          <p:nvPr/>
        </p:nvPicPr>
        <p:blipFill>
          <a:blip r:embed="rId2"/>
          <a:srcRect/>
          <a:stretch>
            <a:fillRect/>
          </a:stretch>
        </p:blipFill>
        <p:spPr bwMode="auto">
          <a:xfrm>
            <a:off x="0" y="3541776"/>
            <a:ext cx="3657600" cy="3316224"/>
          </a:xfrm>
          <a:prstGeom prst="rect">
            <a:avLst/>
          </a:prstGeom>
          <a:noFill/>
        </p:spPr>
      </p:pic>
      <p:sp>
        <p:nvSpPr>
          <p:cNvPr id="2" name="Title 1"/>
          <p:cNvSpPr>
            <a:spLocks noGrp="1"/>
          </p:cNvSpPr>
          <p:nvPr>
            <p:ph type="ctrTitle"/>
          </p:nvPr>
        </p:nvSpPr>
        <p:spPr>
          <a:xfrm>
            <a:off x="381000" y="1600201"/>
            <a:ext cx="8077200" cy="1752599"/>
          </a:xfrm>
        </p:spPr>
        <p:txBody>
          <a:bodyPr>
            <a:normAutofit/>
          </a:bodyPr>
          <a:lstStyle/>
          <a:p>
            <a:r>
              <a:rPr lang="en-US" sz="8000" b="1" dirty="0" smtClean="0">
                <a:latin typeface="Chiller" pitchFamily="82" charset="0"/>
              </a:rPr>
              <a:t>Lord of the Flies</a:t>
            </a:r>
            <a:endParaRPr lang="en-US" sz="8000" b="1" dirty="0">
              <a:latin typeface="Chiller" pitchFamily="82" charset="0"/>
            </a:endParaRPr>
          </a:p>
        </p:txBody>
      </p:sp>
      <p:sp>
        <p:nvSpPr>
          <p:cNvPr id="3" name="Subtitle 2"/>
          <p:cNvSpPr>
            <a:spLocks noGrp="1"/>
          </p:cNvSpPr>
          <p:nvPr>
            <p:ph type="subTitle" idx="1"/>
          </p:nvPr>
        </p:nvSpPr>
        <p:spPr/>
        <p:txBody>
          <a:bodyPr>
            <a:normAutofit/>
          </a:bodyPr>
          <a:lstStyle/>
          <a:p>
            <a:r>
              <a:rPr lang="en-US" sz="5400" b="1" dirty="0" smtClean="0">
                <a:solidFill>
                  <a:schemeClr val="tx1"/>
                </a:solidFill>
                <a:latin typeface="Chiller" pitchFamily="82" charset="0"/>
              </a:rPr>
              <a:t>CHAPTER 2</a:t>
            </a:r>
            <a:endParaRPr lang="en-US" sz="54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053" name="Picture 5" descr="http://www.bbc.co.uk/schools/gcsebitesize/img/ellordplot03.gif"/>
          <p:cNvPicPr>
            <a:picLocks noChangeAspect="1" noChangeArrowheads="1"/>
          </p:cNvPicPr>
          <p:nvPr/>
        </p:nvPicPr>
        <p:blipFill>
          <a:blip r:embed="rId2"/>
          <a:srcRect/>
          <a:stretch>
            <a:fillRect/>
          </a:stretch>
        </p:blipFill>
        <p:spPr bwMode="auto">
          <a:xfrm>
            <a:off x="762000" y="1371600"/>
            <a:ext cx="3333750" cy="2895600"/>
          </a:xfrm>
          <a:prstGeom prst="rect">
            <a:avLst/>
          </a:prstGeom>
          <a:noFill/>
        </p:spPr>
      </p:pic>
      <p:sp>
        <p:nvSpPr>
          <p:cNvPr id="2" name="Title 1"/>
          <p:cNvSpPr>
            <a:spLocks noGrp="1"/>
          </p:cNvSpPr>
          <p:nvPr>
            <p:ph type="title"/>
          </p:nvPr>
        </p:nvSpPr>
        <p:spPr/>
        <p:txBody>
          <a:bodyPr>
            <a:normAutofit/>
          </a:bodyPr>
          <a:lstStyle/>
          <a:p>
            <a:r>
              <a:rPr lang="en-US" sz="4800" dirty="0" smtClean="0">
                <a:latin typeface="Chaos Times" pitchFamily="2" charset="0"/>
              </a:rPr>
              <a:t>FIRE ON THE MOUNTAIN</a:t>
            </a:r>
            <a:endParaRPr lang="en-US" sz="4800" dirty="0">
              <a:latin typeface="Chaos Times" pitchFamily="2" charset="0"/>
            </a:endParaRPr>
          </a:p>
        </p:txBody>
      </p:sp>
      <p:pic>
        <p:nvPicPr>
          <p:cNvPr id="2050" name="Picture 2" descr="http://www.dvdtimes.co.uk/images/lordoftheflies2.jpg"/>
          <p:cNvPicPr>
            <a:picLocks noChangeAspect="1" noChangeArrowheads="1"/>
          </p:cNvPicPr>
          <p:nvPr/>
        </p:nvPicPr>
        <p:blipFill>
          <a:blip r:embed="rId3"/>
          <a:srcRect/>
          <a:stretch>
            <a:fillRect/>
          </a:stretch>
        </p:blipFill>
        <p:spPr bwMode="auto">
          <a:xfrm>
            <a:off x="4724400" y="1371600"/>
            <a:ext cx="3810000" cy="2914650"/>
          </a:xfrm>
          <a:prstGeom prst="rect">
            <a:avLst/>
          </a:prstGeom>
          <a:noFill/>
        </p:spPr>
      </p:pic>
      <p:sp>
        <p:nvSpPr>
          <p:cNvPr id="6" name="TextBox 5"/>
          <p:cNvSpPr txBox="1"/>
          <p:nvPr/>
        </p:nvSpPr>
        <p:spPr>
          <a:xfrm>
            <a:off x="533400" y="4724400"/>
            <a:ext cx="8001000" cy="1200329"/>
          </a:xfrm>
          <a:prstGeom prst="rect">
            <a:avLst/>
          </a:prstGeom>
          <a:solidFill>
            <a:schemeClr val="accent2"/>
          </a:solidFill>
          <a:ln>
            <a:solidFill>
              <a:schemeClr val="tx1"/>
            </a:solidFill>
          </a:ln>
        </p:spPr>
        <p:txBody>
          <a:bodyPr wrap="square" rtlCol="0">
            <a:spAutoFit/>
          </a:bodyPr>
          <a:lstStyle/>
          <a:p>
            <a:r>
              <a:rPr lang="en-US" sz="2400" dirty="0" smtClean="0">
                <a:latin typeface="Bookman Old Style" pitchFamily="18" charset="0"/>
              </a:rPr>
              <a:t>Based on the title and the pictures, PREDICT what will happen in this chapter.  What role do you think your character will play and why?</a:t>
            </a:r>
            <a:endParaRPr lang="en-US" sz="2400" dirty="0">
              <a:latin typeface="Bookman Old Style" pitchFamily="18" charset="0"/>
            </a:endParaRPr>
          </a:p>
        </p:txBody>
      </p:sp>
      <p:pic>
        <p:nvPicPr>
          <p:cNvPr id="2054" name="Picture 6" descr="C:\Documents and Settings\ktaylor\Local Settings\Temporary Internet Files\Content.IE5\NYNFBJNA\MCj04348160000[1].png"/>
          <p:cNvPicPr>
            <a:picLocks noChangeAspect="1" noChangeArrowheads="1"/>
          </p:cNvPicPr>
          <p:nvPr/>
        </p:nvPicPr>
        <p:blipFill>
          <a:blip r:embed="rId4"/>
          <a:srcRect/>
          <a:stretch>
            <a:fillRect/>
          </a:stretch>
        </p:blipFill>
        <p:spPr bwMode="auto">
          <a:xfrm>
            <a:off x="3505200" y="3048000"/>
            <a:ext cx="1828572" cy="18285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81000" y="152400"/>
            <a:ext cx="8229600" cy="5632311"/>
          </a:xfrm>
          <a:prstGeom prst="rect">
            <a:avLst/>
          </a:prstGeom>
          <a:noFill/>
        </p:spPr>
        <p:txBody>
          <a:bodyPr wrap="square" rtlCol="0">
            <a:spAutoFit/>
          </a:bodyPr>
          <a:lstStyle/>
          <a:p>
            <a:r>
              <a:rPr lang="en-US" sz="2400" dirty="0" smtClean="0">
                <a:latin typeface="Bookman Old Style" pitchFamily="18" charset="0"/>
              </a:rPr>
              <a:t>Ralph emerges as the leader he was voted to be by calling a meeting.  He and Jack share the details of the exploration and ensure that while there are no grown-ups, they are on a good island.  </a:t>
            </a:r>
          </a:p>
          <a:p>
            <a:endParaRPr lang="en-US" sz="2400" dirty="0" smtClean="0">
              <a:latin typeface="Bookman Old Style" pitchFamily="18" charset="0"/>
            </a:endParaRPr>
          </a:p>
          <a:p>
            <a:r>
              <a:rPr lang="en-US" sz="2400" dirty="0" smtClean="0">
                <a:latin typeface="Bookman Old Style" pitchFamily="18" charset="0"/>
              </a:rPr>
              <a:t>To keep order Ralph, with Jack’s help, sets rules:</a:t>
            </a:r>
          </a:p>
          <a:p>
            <a:endParaRPr lang="en-US" sz="2400" dirty="0" smtClean="0">
              <a:latin typeface="Bookman Old Style" pitchFamily="18" charset="0"/>
            </a:endParaRPr>
          </a:p>
          <a:p>
            <a:r>
              <a:rPr lang="en-US" sz="2400" dirty="0" smtClean="0">
                <a:latin typeface="Bookman Old Style" pitchFamily="18" charset="0"/>
              </a:rPr>
              <a:t>1. “We can’t have everyone talking at once.  We’ll have to have ‘Hands up’ like at school” p.33</a:t>
            </a:r>
          </a:p>
          <a:p>
            <a:endParaRPr lang="en-US" sz="2400" dirty="0" smtClean="0">
              <a:latin typeface="Bookman Old Style" pitchFamily="18" charset="0"/>
            </a:endParaRPr>
          </a:p>
          <a:p>
            <a:r>
              <a:rPr lang="en-US" sz="2400" dirty="0" smtClean="0">
                <a:latin typeface="Bookman Old Style" pitchFamily="18" charset="0"/>
              </a:rPr>
              <a:t>2. The person who has the conch shell is the only person who can speak.</a:t>
            </a:r>
          </a:p>
          <a:p>
            <a:endParaRPr lang="en-US" sz="2400" dirty="0" smtClean="0">
              <a:latin typeface="Bookman Old Style" pitchFamily="18" charset="0"/>
            </a:endParaRPr>
          </a:p>
          <a:p>
            <a:r>
              <a:rPr lang="en-US" sz="2400" dirty="0" smtClean="0">
                <a:latin typeface="Bookman Old Style" pitchFamily="18" charset="0"/>
              </a:rPr>
              <a:t>Jack exclaims excitedly, “We’ll have rules! Lots of rules!” </a:t>
            </a:r>
            <a:endParaRPr lang="en-US" sz="2400" dirty="0">
              <a:latin typeface="Bookman Old Style" pitchFamily="18" charset="0"/>
            </a:endParaRPr>
          </a:p>
        </p:txBody>
      </p:sp>
      <p:sp>
        <p:nvSpPr>
          <p:cNvPr id="3" name="TextBox 2"/>
          <p:cNvSpPr txBox="1"/>
          <p:nvPr/>
        </p:nvSpPr>
        <p:spPr>
          <a:xfrm>
            <a:off x="2209800" y="5562600"/>
            <a:ext cx="4495800" cy="1015663"/>
          </a:xfrm>
          <a:prstGeom prst="rect">
            <a:avLst/>
          </a:prstGeom>
          <a:solidFill>
            <a:schemeClr val="bg1"/>
          </a:solidFill>
          <a:ln cap="rnd" cmpd="thickThin">
            <a:solidFill>
              <a:schemeClr val="tx1"/>
            </a:solidFill>
          </a:ln>
          <a:effectLst>
            <a:innerShdw blurRad="63500" dist="50800" dir="13500000">
              <a:prstClr val="black">
                <a:alpha val="50000"/>
              </a:prstClr>
            </a:innerShdw>
          </a:effectLst>
        </p:spPr>
        <p:txBody>
          <a:bodyPr wrap="square" rtlCol="0">
            <a:spAutoFit/>
          </a:bodyPr>
          <a:lstStyle/>
          <a:p>
            <a:pPr algn="ctr"/>
            <a:r>
              <a:rPr lang="en-US" sz="2000" b="1" dirty="0" smtClean="0">
                <a:latin typeface="Comic Sans MS" pitchFamily="66" charset="0"/>
              </a:rPr>
              <a:t>Why would Jack, who was snubbed out of leadership, wish to have so many rules on the island?</a:t>
            </a:r>
            <a:endParaRPr lang="en-US" sz="2000" b="1" dirty="0">
              <a:latin typeface="Comic Sans MS" pitchFamily="66" charset="0"/>
            </a:endParaRPr>
          </a:p>
        </p:txBody>
      </p:sp>
      <p:pic>
        <p:nvPicPr>
          <p:cNvPr id="1026" name="Picture 2" descr="C:\Documents and Settings\KTaylor\Local Settings\Temporary Internet Files\Content.IE5\S2AOMFAW\MCj03974640000[1].wmf"/>
          <p:cNvPicPr>
            <a:picLocks noChangeAspect="1" noChangeArrowheads="1"/>
          </p:cNvPicPr>
          <p:nvPr/>
        </p:nvPicPr>
        <p:blipFill>
          <a:blip r:embed="rId2"/>
          <a:srcRect/>
          <a:stretch>
            <a:fillRect/>
          </a:stretch>
        </p:blipFill>
        <p:spPr bwMode="auto">
          <a:xfrm>
            <a:off x="7762342" y="2057400"/>
            <a:ext cx="1381658" cy="182697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ttp://upload.wikimedia.org/wikipedia/commons/thumb/b/b2/Spectacles_(PSF).png/800px-Spectacles_(PSF).png"/>
          <p:cNvPicPr>
            <a:picLocks noChangeAspect="1" noChangeArrowheads="1"/>
          </p:cNvPicPr>
          <p:nvPr/>
        </p:nvPicPr>
        <p:blipFill>
          <a:blip r:embed="rId3" cstate="print"/>
          <a:srcRect/>
          <a:stretch>
            <a:fillRect/>
          </a:stretch>
        </p:blipFill>
        <p:spPr bwMode="auto">
          <a:xfrm>
            <a:off x="0" y="304800"/>
            <a:ext cx="3060700" cy="1981200"/>
          </a:xfrm>
          <a:prstGeom prst="rect">
            <a:avLst/>
          </a:prstGeom>
          <a:noFill/>
        </p:spPr>
      </p:pic>
      <p:sp>
        <p:nvSpPr>
          <p:cNvPr id="3" name="TextBox 2"/>
          <p:cNvSpPr txBox="1"/>
          <p:nvPr/>
        </p:nvSpPr>
        <p:spPr>
          <a:xfrm>
            <a:off x="3048000" y="228600"/>
            <a:ext cx="5943600" cy="4893647"/>
          </a:xfrm>
          <a:prstGeom prst="rect">
            <a:avLst/>
          </a:prstGeom>
          <a:noFill/>
        </p:spPr>
        <p:txBody>
          <a:bodyPr wrap="square" rtlCol="0">
            <a:spAutoFit/>
          </a:bodyPr>
          <a:lstStyle/>
          <a:p>
            <a:r>
              <a:rPr lang="en-US" sz="2400" b="1" dirty="0" smtClean="0">
                <a:latin typeface="Bookman Old Style" pitchFamily="18" charset="0"/>
              </a:rPr>
              <a:t>Piggy, always the voice of reason, is the only person to bring up the need to be rescued.  The other boys had not thought about this yet.  They were having too much fun playing, swimming, and exploring.</a:t>
            </a:r>
          </a:p>
          <a:p>
            <a:endParaRPr lang="en-US" sz="2400" b="1" dirty="0" smtClean="0">
              <a:latin typeface="Bookman Old Style" pitchFamily="18" charset="0"/>
            </a:endParaRPr>
          </a:p>
          <a:p>
            <a:r>
              <a:rPr lang="en-US" sz="2400" b="1" dirty="0" smtClean="0">
                <a:latin typeface="Bookman Old Style" pitchFamily="18" charset="0"/>
              </a:rPr>
              <a:t>He clings to the conch shell because he values the power it gives him, and the connection he feels to the adult world.  He feels like the only adult amongst a bunch of kids.</a:t>
            </a:r>
            <a:endParaRPr lang="en-US" sz="2400" b="1" dirty="0">
              <a:latin typeface="Bookman Old Style" pitchFamily="18" charset="0"/>
            </a:endParaRPr>
          </a:p>
        </p:txBody>
      </p:sp>
      <p:pic>
        <p:nvPicPr>
          <p:cNvPr id="2052" name="Picture 4" descr="C:\Documents and Settings\KTaylor\Local Settings\Temporary Internet Files\Content.IE5\7SI05J7O\MCSY01665_0000[1].wmf"/>
          <p:cNvPicPr>
            <a:picLocks noChangeAspect="1" noChangeArrowheads="1"/>
          </p:cNvPicPr>
          <p:nvPr/>
        </p:nvPicPr>
        <p:blipFill>
          <a:blip r:embed="rId4"/>
          <a:srcRect/>
          <a:stretch>
            <a:fillRect/>
          </a:stretch>
        </p:blipFill>
        <p:spPr bwMode="auto">
          <a:xfrm>
            <a:off x="4648200" y="4724400"/>
            <a:ext cx="740664" cy="100766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8100000" scaled="0"/>
        </a:gradFill>
        <a:effectLst/>
      </p:bgPr>
    </p:bg>
    <p:spTree>
      <p:nvGrpSpPr>
        <p:cNvPr id="1" name=""/>
        <p:cNvGrpSpPr/>
        <p:nvPr/>
      </p:nvGrpSpPr>
      <p:grpSpPr>
        <a:xfrm>
          <a:off x="0" y="0"/>
          <a:ext cx="0" cy="0"/>
          <a:chOff x="0" y="0"/>
          <a:chExt cx="0" cy="0"/>
        </a:xfrm>
      </p:grpSpPr>
      <p:pic>
        <p:nvPicPr>
          <p:cNvPr id="27656" name="Picture 8" descr="http://www.mybrightzone.org/images/sandcastle2.jpg"/>
          <p:cNvPicPr>
            <a:picLocks noChangeAspect="1" noChangeArrowheads="1"/>
          </p:cNvPicPr>
          <p:nvPr/>
        </p:nvPicPr>
        <p:blipFill>
          <a:blip r:embed="rId2"/>
          <a:srcRect/>
          <a:stretch>
            <a:fillRect/>
          </a:stretch>
        </p:blipFill>
        <p:spPr bwMode="auto">
          <a:xfrm>
            <a:off x="1524000" y="3124200"/>
            <a:ext cx="1981200" cy="2590800"/>
          </a:xfrm>
          <a:prstGeom prst="rect">
            <a:avLst/>
          </a:prstGeom>
          <a:noFill/>
        </p:spPr>
      </p:pic>
      <p:sp>
        <p:nvSpPr>
          <p:cNvPr id="2" name="TextBox 1"/>
          <p:cNvSpPr txBox="1"/>
          <p:nvPr/>
        </p:nvSpPr>
        <p:spPr>
          <a:xfrm>
            <a:off x="762000" y="381000"/>
            <a:ext cx="7467600" cy="2554545"/>
          </a:xfrm>
          <a:prstGeom prst="rect">
            <a:avLst/>
          </a:prstGeom>
          <a:noFill/>
        </p:spPr>
        <p:txBody>
          <a:bodyPr wrap="square" rtlCol="0">
            <a:spAutoFit/>
          </a:bodyPr>
          <a:lstStyle/>
          <a:p>
            <a:r>
              <a:rPr lang="en-US" sz="2400" b="1" dirty="0" smtClean="0">
                <a:latin typeface="Bookman Old Style" pitchFamily="18" charset="0"/>
              </a:rPr>
              <a:t>Ralph</a:t>
            </a:r>
            <a:r>
              <a:rPr lang="en-US" sz="2400" dirty="0" smtClean="0">
                <a:latin typeface="Bookman Old Style" pitchFamily="18" charset="0"/>
              </a:rPr>
              <a:t>, being the good mediator he is, puts everyone at ease by exclaiming that they can do both:</a:t>
            </a:r>
          </a:p>
          <a:p>
            <a:pPr marL="457200" indent="-457200">
              <a:buAutoNum type="arabicParenR"/>
            </a:pPr>
            <a:r>
              <a:rPr lang="en-US" sz="2400" b="1" dirty="0" smtClean="0">
                <a:latin typeface="Bookman Old Style" pitchFamily="18" charset="0"/>
              </a:rPr>
              <a:t>Try to get rescued</a:t>
            </a:r>
          </a:p>
          <a:p>
            <a:pPr marL="914400" lvl="1" indent="-457200"/>
            <a:r>
              <a:rPr lang="en-US" sz="2400" dirty="0" smtClean="0">
                <a:latin typeface="Bookman Old Style" pitchFamily="18" charset="0"/>
              </a:rPr>
              <a:t>*</a:t>
            </a:r>
            <a:r>
              <a:rPr lang="en-US" sz="1600" dirty="0" smtClean="0">
                <a:latin typeface="Bookman Old Style" pitchFamily="18" charset="0"/>
              </a:rPr>
              <a:t>his father is in the navy; therefore he feels</a:t>
            </a:r>
          </a:p>
          <a:p>
            <a:pPr marL="914400" lvl="1" indent="-457200"/>
            <a:r>
              <a:rPr lang="en-US" sz="1600" dirty="0" smtClean="0">
                <a:latin typeface="Bookman Old Style" pitchFamily="18" charset="0"/>
              </a:rPr>
              <a:t>more confidant about this than the rest</a:t>
            </a:r>
            <a:endParaRPr lang="en-US" sz="2400" dirty="0" smtClean="0">
              <a:latin typeface="Bookman Old Style" pitchFamily="18" charset="0"/>
            </a:endParaRPr>
          </a:p>
          <a:p>
            <a:pPr marL="457200" indent="-457200">
              <a:buAutoNum type="arabicParenR"/>
            </a:pPr>
            <a:r>
              <a:rPr lang="en-US" sz="2400" b="1" dirty="0" smtClean="0">
                <a:latin typeface="Bookman Old Style" pitchFamily="18" charset="0"/>
              </a:rPr>
              <a:t>Have fun while they are on the island</a:t>
            </a:r>
            <a:r>
              <a:rPr lang="en-US" sz="2400" dirty="0" smtClean="0">
                <a:latin typeface="Bookman Old Style" pitchFamily="18" charset="0"/>
              </a:rPr>
              <a:t>.</a:t>
            </a:r>
            <a:endParaRPr lang="en-US" sz="2400" dirty="0">
              <a:latin typeface="Bookman Old Style" pitchFamily="18" charset="0"/>
            </a:endParaRPr>
          </a:p>
        </p:txBody>
      </p:sp>
      <p:pic>
        <p:nvPicPr>
          <p:cNvPr id="27650" name="Picture 2" descr="C:\Documents and Settings\KTaylor\Local Settings\Temporary Internet Files\Content.IE5\S2AOMFAW\MCj04242060000[1].wmf"/>
          <p:cNvPicPr>
            <a:picLocks noChangeAspect="1" noChangeArrowheads="1"/>
          </p:cNvPicPr>
          <p:nvPr/>
        </p:nvPicPr>
        <p:blipFill>
          <a:blip r:embed="rId3"/>
          <a:srcRect/>
          <a:stretch>
            <a:fillRect/>
          </a:stretch>
        </p:blipFill>
        <p:spPr bwMode="auto">
          <a:xfrm>
            <a:off x="5562600" y="1219200"/>
            <a:ext cx="1809750" cy="1193800"/>
          </a:xfrm>
          <a:prstGeom prst="rect">
            <a:avLst/>
          </a:prstGeom>
          <a:noFill/>
        </p:spPr>
      </p:pic>
      <p:pic>
        <p:nvPicPr>
          <p:cNvPr id="27652" name="Picture 4" descr="http://tbn0.google.com/images?q=tbn:JYLNqKjil_XWLM:http://pro.corbis.com/images/CB047736.jpg%3Fsize%3D572%26uid%3D%257B41E7A405-D3B1-40A9-90C8-0CAC428CC071%257D">
            <a:hlinkClick r:id="rId4"/>
          </p:cNvPr>
          <p:cNvPicPr>
            <a:picLocks noChangeAspect="1" noChangeArrowheads="1"/>
          </p:cNvPicPr>
          <p:nvPr/>
        </p:nvPicPr>
        <p:blipFill>
          <a:blip r:embed="rId5"/>
          <a:srcRect/>
          <a:stretch>
            <a:fillRect/>
          </a:stretch>
        </p:blipFill>
        <p:spPr bwMode="auto">
          <a:xfrm>
            <a:off x="228600" y="4114800"/>
            <a:ext cx="1181100" cy="790576"/>
          </a:xfrm>
          <a:prstGeom prst="rect">
            <a:avLst/>
          </a:prstGeom>
          <a:noFill/>
        </p:spPr>
      </p:pic>
      <p:pic>
        <p:nvPicPr>
          <p:cNvPr id="27654" name="Picture 6" descr="http://tbn0.google.com/images?q=tbn:4l0h5nYEJxWTqM:http://joyblogging.typepad.com/joyousknits/images/sqnt.jpg">
            <a:hlinkClick r:id="rId6"/>
          </p:cNvPr>
          <p:cNvPicPr>
            <a:picLocks noChangeAspect="1" noChangeArrowheads="1"/>
          </p:cNvPicPr>
          <p:nvPr/>
        </p:nvPicPr>
        <p:blipFill>
          <a:blip r:embed="rId7"/>
          <a:srcRect/>
          <a:stretch>
            <a:fillRect/>
          </a:stretch>
        </p:blipFill>
        <p:spPr bwMode="auto">
          <a:xfrm>
            <a:off x="228600" y="3124200"/>
            <a:ext cx="1181100" cy="885825"/>
          </a:xfrm>
          <a:prstGeom prst="rect">
            <a:avLst/>
          </a:prstGeom>
          <a:noFill/>
        </p:spPr>
      </p:pic>
      <p:pic>
        <p:nvPicPr>
          <p:cNvPr id="27658" name="Picture 10" descr="http://www.cgmarshall.com/images/Photos/head_stand.jpg"/>
          <p:cNvPicPr>
            <a:picLocks noChangeAspect="1" noChangeArrowheads="1"/>
          </p:cNvPicPr>
          <p:nvPr/>
        </p:nvPicPr>
        <p:blipFill>
          <a:blip r:embed="rId8" cstate="print"/>
          <a:srcRect/>
          <a:stretch>
            <a:fillRect/>
          </a:stretch>
        </p:blipFill>
        <p:spPr bwMode="auto">
          <a:xfrm>
            <a:off x="3962400" y="3124200"/>
            <a:ext cx="2667000" cy="2743200"/>
          </a:xfrm>
          <a:prstGeom prst="rect">
            <a:avLst/>
          </a:prstGeom>
          <a:noFill/>
        </p:spPr>
      </p:pic>
      <p:sp>
        <p:nvSpPr>
          <p:cNvPr id="8" name="TextBox 7"/>
          <p:cNvSpPr txBox="1"/>
          <p:nvPr/>
        </p:nvSpPr>
        <p:spPr>
          <a:xfrm>
            <a:off x="6781800" y="3657600"/>
            <a:ext cx="1828800" cy="646331"/>
          </a:xfrm>
          <a:prstGeom prst="rect">
            <a:avLst/>
          </a:prstGeom>
          <a:noFill/>
        </p:spPr>
        <p:txBody>
          <a:bodyPr wrap="square" rtlCol="0">
            <a:spAutoFit/>
          </a:bodyPr>
          <a:lstStyle/>
          <a:p>
            <a:r>
              <a:rPr lang="en-US" dirty="0" smtClean="0"/>
              <a:t>Ralph likes to do headstands!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381000" y="381000"/>
            <a:ext cx="8229600" cy="2308324"/>
          </a:xfrm>
          <a:prstGeom prst="rect">
            <a:avLst/>
          </a:prstGeom>
          <a:noFill/>
        </p:spPr>
        <p:txBody>
          <a:bodyPr wrap="square" rtlCol="0">
            <a:spAutoFit/>
          </a:bodyPr>
          <a:lstStyle/>
          <a:p>
            <a:r>
              <a:rPr lang="en-US" sz="2400" dirty="0" smtClean="0">
                <a:latin typeface="Bookman Old Style" pitchFamily="18" charset="0"/>
              </a:rPr>
              <a:t>However, one of the littlest boys on the island reaches for the conch shell. As children are often the first to sense evil, the boy explains that he has been a “beastie” on the island.  The beast is described as a snake-like thing that sticks mostly to the forest, and comes out to hunt at night.</a:t>
            </a:r>
            <a:endParaRPr lang="en-US" sz="2400" dirty="0">
              <a:latin typeface="Bookman Old Style" pitchFamily="18" charset="0"/>
            </a:endParaRPr>
          </a:p>
        </p:txBody>
      </p:sp>
      <p:pic>
        <p:nvPicPr>
          <p:cNvPr id="28674" name="Picture 2" descr="C:\Documents and Settings\KTaylor\Local Settings\Temporary Internet Files\Content.IE5\LROVU120\MCj04352760000[1].wmf"/>
          <p:cNvPicPr>
            <a:picLocks noChangeAspect="1" noChangeArrowheads="1"/>
          </p:cNvPicPr>
          <p:nvPr/>
        </p:nvPicPr>
        <p:blipFill>
          <a:blip r:embed="rId2"/>
          <a:srcRect/>
          <a:stretch>
            <a:fillRect/>
          </a:stretch>
        </p:blipFill>
        <p:spPr bwMode="auto">
          <a:xfrm>
            <a:off x="4495800" y="2286000"/>
            <a:ext cx="1851025" cy="1044575"/>
          </a:xfrm>
          <a:prstGeom prst="rect">
            <a:avLst/>
          </a:prstGeom>
          <a:noFill/>
        </p:spPr>
      </p:pic>
      <p:sp>
        <p:nvSpPr>
          <p:cNvPr id="4" name="TextBox 3"/>
          <p:cNvSpPr txBox="1"/>
          <p:nvPr/>
        </p:nvSpPr>
        <p:spPr>
          <a:xfrm>
            <a:off x="381000" y="3429000"/>
            <a:ext cx="2895600" cy="2616101"/>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400" u="sng" dirty="0" smtClean="0">
                <a:latin typeface="Comic Sans MS" pitchFamily="66" charset="0"/>
              </a:rPr>
              <a:t>Ralph says:</a:t>
            </a:r>
          </a:p>
          <a:p>
            <a:pPr algn="ctr"/>
            <a:r>
              <a:rPr lang="en-US" sz="2000" dirty="0" smtClean="0">
                <a:latin typeface="Comic Sans MS" pitchFamily="66" charset="0"/>
              </a:rPr>
              <a:t>“You couldn’t have seen a beastie, a snake-thing, on an island this size…you only get them in big countries, like Africa, or India.” </a:t>
            </a:r>
            <a:endParaRPr lang="en-US" sz="2000" dirty="0">
              <a:latin typeface="Comic Sans MS" pitchFamily="66" charset="0"/>
            </a:endParaRPr>
          </a:p>
        </p:txBody>
      </p:sp>
      <p:sp>
        <p:nvSpPr>
          <p:cNvPr id="5" name="TextBox 4"/>
          <p:cNvSpPr txBox="1"/>
          <p:nvPr/>
        </p:nvSpPr>
        <p:spPr>
          <a:xfrm>
            <a:off x="3505200" y="3429000"/>
            <a:ext cx="3200400" cy="2923877"/>
          </a:xfrm>
          <a:prstGeom prst="rect">
            <a:avLst/>
          </a:prstGeom>
          <a:solidFill>
            <a:srgbClr val="FD4B2D"/>
          </a:solidFill>
          <a:ln>
            <a:solidFill>
              <a:schemeClr val="tx1"/>
            </a:solidFill>
          </a:ln>
        </p:spPr>
        <p:txBody>
          <a:bodyPr wrap="square" rtlCol="0">
            <a:spAutoFit/>
          </a:bodyPr>
          <a:lstStyle/>
          <a:p>
            <a:pPr algn="ctr"/>
            <a:r>
              <a:rPr lang="en-US" sz="2400" u="sng" dirty="0" smtClean="0">
                <a:latin typeface="Comic Sans MS" pitchFamily="66" charset="0"/>
              </a:rPr>
              <a:t>Jack says:</a:t>
            </a:r>
          </a:p>
          <a:p>
            <a:pPr algn="ctr"/>
            <a:r>
              <a:rPr lang="en-US" sz="2000" dirty="0" smtClean="0">
                <a:latin typeface="Comic Sans MS" pitchFamily="66" charset="0"/>
              </a:rPr>
              <a:t>“Ralph’s right of course.  There isn’t a snake-thing.  But if there was a snake we’d hunt it and kill it.  We’re going to hunt pigs to get meat for everybody.  And we’ll look for the snake too-”</a:t>
            </a:r>
            <a:endParaRPr lang="en-US" sz="2000" dirty="0">
              <a:latin typeface="Comic Sans MS" pitchFamily="66" charset="0"/>
            </a:endParaRPr>
          </a:p>
        </p:txBody>
      </p:sp>
      <p:sp>
        <p:nvSpPr>
          <p:cNvPr id="6" name="TextBox 5"/>
          <p:cNvSpPr txBox="1"/>
          <p:nvPr/>
        </p:nvSpPr>
        <p:spPr>
          <a:xfrm>
            <a:off x="6858000" y="3429000"/>
            <a:ext cx="1752600" cy="2862322"/>
          </a:xfrm>
          <a:prstGeom prst="rect">
            <a:avLst/>
          </a:prstGeom>
          <a:noFill/>
        </p:spPr>
        <p:txBody>
          <a:bodyPr wrap="square" rtlCol="0">
            <a:spAutoFit/>
          </a:bodyPr>
          <a:lstStyle/>
          <a:p>
            <a:r>
              <a:rPr lang="en-US" dirty="0" smtClean="0">
                <a:latin typeface="Tekton Pro" pitchFamily="34" charset="0"/>
              </a:rPr>
              <a:t>One way we learn about characters is through what they say.</a:t>
            </a:r>
          </a:p>
          <a:p>
            <a:endParaRPr lang="en-US" dirty="0" smtClean="0">
              <a:latin typeface="Tekton Pro" pitchFamily="34" charset="0"/>
            </a:endParaRPr>
          </a:p>
          <a:p>
            <a:r>
              <a:rPr lang="en-US" dirty="0" smtClean="0">
                <a:latin typeface="Tekton Pro" pitchFamily="34" charset="0"/>
              </a:rPr>
              <a:t>What</a:t>
            </a:r>
            <a:r>
              <a:rPr lang="en-US" dirty="0" smtClean="0">
                <a:latin typeface="Chaos Times" pitchFamily="2" charset="0"/>
              </a:rPr>
              <a:t> </a:t>
            </a:r>
            <a:r>
              <a:rPr lang="en-US" dirty="0" smtClean="0">
                <a:latin typeface="Tekton Pro" pitchFamily="34" charset="0"/>
              </a:rPr>
              <a:t>do these responses say about their characters?</a:t>
            </a:r>
            <a:endParaRPr lang="en-US" dirty="0">
              <a:latin typeface="Tekton Pro" pitchFamily="34" charset="0"/>
            </a:endParaRPr>
          </a:p>
        </p:txBody>
      </p:sp>
      <p:cxnSp>
        <p:nvCxnSpPr>
          <p:cNvPr id="8" name="Straight Arrow Connector 7"/>
          <p:cNvCxnSpPr/>
          <p:nvPr/>
        </p:nvCxnSpPr>
        <p:spPr>
          <a:xfrm flipH="1">
            <a:off x="6553200" y="4953000"/>
            <a:ext cx="1752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descr="signal fire.jpg"/>
          <p:cNvPicPr>
            <a:picLocks noChangeAspect="1"/>
          </p:cNvPicPr>
          <p:nvPr/>
        </p:nvPicPr>
        <p:blipFill>
          <a:blip r:embed="rId2"/>
          <a:stretch>
            <a:fillRect/>
          </a:stretch>
        </p:blipFill>
        <p:spPr>
          <a:xfrm>
            <a:off x="0" y="0"/>
            <a:ext cx="2819400" cy="4114800"/>
          </a:xfrm>
          <a:prstGeom prst="rect">
            <a:avLst/>
          </a:prstGeom>
        </p:spPr>
      </p:pic>
      <p:sp>
        <p:nvSpPr>
          <p:cNvPr id="2" name="TextBox 1"/>
          <p:cNvSpPr txBox="1"/>
          <p:nvPr/>
        </p:nvSpPr>
        <p:spPr>
          <a:xfrm>
            <a:off x="0" y="1"/>
            <a:ext cx="9144000" cy="6370975"/>
          </a:xfrm>
          <a:prstGeom prst="rect">
            <a:avLst/>
          </a:prstGeom>
          <a:noFill/>
        </p:spPr>
        <p:txBody>
          <a:bodyPr wrap="square" rtlCol="0">
            <a:spAutoFit/>
          </a:bodyPr>
          <a:lstStyle/>
          <a:p>
            <a:r>
              <a:rPr lang="en-US" sz="2400" b="1" dirty="0" smtClean="0">
                <a:latin typeface="Bookman Old Style" pitchFamily="18" charset="0"/>
              </a:rPr>
              <a:t>In the spirit of action</a:t>
            </a:r>
            <a:r>
              <a:rPr lang="en-US" sz="2400" dirty="0" smtClean="0">
                <a:latin typeface="Bookman Old Style" pitchFamily="18" charset="0"/>
              </a:rPr>
              <a:t>, and feeling like he is inspiring the group, </a:t>
            </a:r>
            <a:r>
              <a:rPr lang="en-US" sz="2400" b="1" dirty="0" smtClean="0">
                <a:latin typeface="Bookman Old Style" pitchFamily="18" charset="0"/>
              </a:rPr>
              <a:t>Ralph suggests a plan</a:t>
            </a:r>
            <a:r>
              <a:rPr lang="en-US" sz="2400" dirty="0" smtClean="0">
                <a:latin typeface="Bookman Old Style" pitchFamily="18" charset="0"/>
              </a:rPr>
              <a:t>!  “We can help them find us.  If a ship comes near the island they may not notice us.  So we must </a:t>
            </a:r>
            <a:r>
              <a:rPr lang="en-US" sz="2400" b="1" dirty="0" smtClean="0">
                <a:latin typeface="Bookman Old Style" pitchFamily="18" charset="0"/>
              </a:rPr>
              <a:t>make smoke </a:t>
            </a:r>
            <a:r>
              <a:rPr lang="en-US" sz="2400" dirty="0" smtClean="0">
                <a:latin typeface="Bookman Old Style" pitchFamily="18" charset="0"/>
              </a:rPr>
              <a:t>on top of the mountain.  We must </a:t>
            </a:r>
            <a:r>
              <a:rPr lang="en-US" sz="2400" b="1" dirty="0" smtClean="0">
                <a:latin typeface="Bookman Old Style" pitchFamily="18" charset="0"/>
              </a:rPr>
              <a:t>make a fire!</a:t>
            </a: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r>
              <a:rPr lang="en-US" sz="2400" dirty="0" smtClean="0">
                <a:latin typeface="Bookman Old Style" pitchFamily="18" charset="0"/>
              </a:rPr>
              <a:t>Without questions or hesitation all the boys race to trudge up the mountain.  Ralph hangs in the back with Piggy who exclaims that they are all, “acting like a crowd of kids!” </a:t>
            </a:r>
          </a:p>
          <a:p>
            <a:r>
              <a:rPr lang="en-US" sz="2400" b="1" dirty="0" smtClean="0">
                <a:latin typeface="Bookman Old Style" pitchFamily="18" charset="0"/>
              </a:rPr>
              <a:t>Q: (</a:t>
            </a:r>
            <a:r>
              <a:rPr lang="en-US" sz="2400" b="1" dirty="0" smtClean="0">
                <a:latin typeface="Tekton Pro" pitchFamily="34" charset="0"/>
              </a:rPr>
              <a:t>Why is this statement ironic? What does this say about Piggy?) </a:t>
            </a:r>
          </a:p>
          <a:p>
            <a:endParaRPr lang="en-US" sz="2400" b="1" dirty="0" smtClean="0">
              <a:latin typeface="Tekton Pro" pitchFamily="34" charset="0"/>
            </a:endParaRPr>
          </a:p>
          <a:p>
            <a:r>
              <a:rPr lang="en-US" sz="2400" b="1" dirty="0" smtClean="0">
                <a:latin typeface="Tekton Pro" pitchFamily="34" charset="0"/>
              </a:rPr>
              <a:t> </a:t>
            </a:r>
            <a:r>
              <a:rPr lang="en-US" sz="2400" b="1" dirty="0" smtClean="0">
                <a:latin typeface="Bookman Old Style" pitchFamily="18" charset="0"/>
              </a:rPr>
              <a:t>Ralph follows his tribe and leaves Piggy behind</a:t>
            </a:r>
            <a:r>
              <a:rPr lang="en-US" sz="2400" dirty="0" smtClean="0">
                <a:latin typeface="Bookman Old Style" pitchFamily="18" charset="0"/>
              </a:rPr>
              <a:t>.</a:t>
            </a:r>
            <a:endParaRPr lang="en-US" sz="2400" b="1" dirty="0">
              <a:latin typeface="Bookman Old Style" pitchFamily="18" charset="0"/>
            </a:endParaRPr>
          </a:p>
        </p:txBody>
      </p:sp>
      <p:pic>
        <p:nvPicPr>
          <p:cNvPr id="4" name="Picture 3" descr="symbol_fire.gif"/>
          <p:cNvPicPr>
            <a:picLocks noChangeAspect="1"/>
          </p:cNvPicPr>
          <p:nvPr/>
        </p:nvPicPr>
        <p:blipFill>
          <a:blip r:embed="rId3"/>
          <a:stretch>
            <a:fillRect/>
          </a:stretch>
        </p:blipFill>
        <p:spPr>
          <a:xfrm>
            <a:off x="4114800" y="1828800"/>
            <a:ext cx="2133600" cy="1981200"/>
          </a:xfrm>
          <a:prstGeom prst="rect">
            <a:avLst/>
          </a:prstGeom>
        </p:spPr>
      </p:pic>
      <p:pic>
        <p:nvPicPr>
          <p:cNvPr id="29698" name="Picture 2" descr="C:\Documents and Settings\KTaylor\Local Settings\Temporary Internet Files\Content.IE5\LROVU120\MCj02900610000[1].wmf"/>
          <p:cNvPicPr>
            <a:picLocks noChangeAspect="1" noChangeArrowheads="1"/>
          </p:cNvPicPr>
          <p:nvPr/>
        </p:nvPicPr>
        <p:blipFill>
          <a:blip r:embed="rId4"/>
          <a:srcRect/>
          <a:stretch>
            <a:fillRect/>
          </a:stretch>
        </p:blipFill>
        <p:spPr bwMode="auto">
          <a:xfrm>
            <a:off x="7467600" y="5638800"/>
            <a:ext cx="1364055" cy="92948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 name="Picture 5" descr="http://www.bbc.co.uk/schools/gcsebitesize/img/ellordplot03.gif"/>
          <p:cNvPicPr>
            <a:picLocks noChangeAspect="1" noChangeArrowheads="1"/>
          </p:cNvPicPr>
          <p:nvPr/>
        </p:nvPicPr>
        <p:blipFill>
          <a:blip r:embed="rId2"/>
          <a:srcRect/>
          <a:stretch>
            <a:fillRect/>
          </a:stretch>
        </p:blipFill>
        <p:spPr bwMode="auto">
          <a:xfrm>
            <a:off x="5486400" y="3048000"/>
            <a:ext cx="3333750" cy="2209800"/>
          </a:xfrm>
          <a:prstGeom prst="rect">
            <a:avLst/>
          </a:prstGeom>
          <a:noFill/>
        </p:spPr>
      </p:pic>
      <p:sp>
        <p:nvSpPr>
          <p:cNvPr id="2" name="TextBox 1"/>
          <p:cNvSpPr txBox="1"/>
          <p:nvPr/>
        </p:nvSpPr>
        <p:spPr>
          <a:xfrm>
            <a:off x="381000" y="228600"/>
            <a:ext cx="8534400" cy="6370975"/>
          </a:xfrm>
          <a:prstGeom prst="rect">
            <a:avLst/>
          </a:prstGeom>
          <a:noFill/>
        </p:spPr>
        <p:txBody>
          <a:bodyPr wrap="square" rtlCol="0">
            <a:spAutoFit/>
          </a:bodyPr>
          <a:lstStyle/>
          <a:p>
            <a:r>
              <a:rPr lang="en-US" sz="2400" dirty="0" smtClean="0">
                <a:latin typeface="Bookman Old Style" pitchFamily="18" charset="0"/>
              </a:rPr>
              <a:t>All the boys, minus Piggy, help to gather wood and twigs to build their great signal fire.  As they admire their successful fire, Ralph and Jack exchange an ashamed look.  Neither one really knows how to start the fire. </a:t>
            </a:r>
          </a:p>
          <a:p>
            <a:endParaRPr lang="en-US" sz="2400" dirty="0" smtClean="0">
              <a:latin typeface="Bookman Old Style" pitchFamily="18" charset="0"/>
            </a:endParaRPr>
          </a:p>
          <a:p>
            <a:r>
              <a:rPr lang="en-US" sz="2400" dirty="0" smtClean="0">
                <a:latin typeface="Bookman Old Style" pitchFamily="18" charset="0"/>
              </a:rPr>
              <a:t>Just as they begin to admit defeat, Piggy meanders up to the wood pile.  “His specs- use them as burning glasses,” Jack announces, and leaps on Piggy snatching the glasses.  </a:t>
            </a: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r>
              <a:rPr lang="en-US" sz="2400" dirty="0" smtClean="0">
                <a:latin typeface="Bookman Old Style" pitchFamily="18" charset="0"/>
              </a:rPr>
              <a:t>A fire blazes, and Piggy is left clinging to the shell, begging for his glasses to be returned.</a:t>
            </a:r>
            <a:endParaRPr lang="en-US" sz="2400" dirty="0">
              <a:latin typeface="Bookman Old Style" pitchFamily="18" charset="0"/>
            </a:endParaRPr>
          </a:p>
        </p:txBody>
      </p:sp>
      <p:pic>
        <p:nvPicPr>
          <p:cNvPr id="5" name="Picture 4" descr="http://lordoftheflies.org/img/Pict29.jpg"/>
          <p:cNvPicPr>
            <a:picLocks noChangeAspect="1" noChangeArrowheads="1"/>
          </p:cNvPicPr>
          <p:nvPr/>
        </p:nvPicPr>
        <p:blipFill>
          <a:blip r:embed="rId3"/>
          <a:srcRect/>
          <a:stretch>
            <a:fillRect/>
          </a:stretch>
        </p:blipFill>
        <p:spPr bwMode="auto">
          <a:xfrm>
            <a:off x="533400" y="3962400"/>
            <a:ext cx="2971800" cy="1781175"/>
          </a:xfrm>
          <a:prstGeom prst="rect">
            <a:avLst/>
          </a:prstGeom>
          <a:noFill/>
        </p:spPr>
      </p:pic>
      <p:pic>
        <p:nvPicPr>
          <p:cNvPr id="30723" name="Picture 3" descr="C:\Documents and Settings\KTaylor\Local Settings\Temporary Internet Files\Content.IE5\LROVU120\MCj02395470000[1].wmf"/>
          <p:cNvPicPr>
            <a:picLocks noChangeAspect="1" noChangeArrowheads="1"/>
          </p:cNvPicPr>
          <p:nvPr/>
        </p:nvPicPr>
        <p:blipFill>
          <a:blip r:embed="rId4"/>
          <a:srcRect/>
          <a:stretch>
            <a:fillRect/>
          </a:stretch>
        </p:blipFill>
        <p:spPr bwMode="auto">
          <a:xfrm>
            <a:off x="1600200" y="1676400"/>
            <a:ext cx="1143000" cy="685800"/>
          </a:xfrm>
          <a:prstGeom prst="rect">
            <a:avLst/>
          </a:prstGeom>
          <a:noFill/>
        </p:spPr>
      </p:pic>
      <p:pic>
        <p:nvPicPr>
          <p:cNvPr id="30724" name="Picture 4" descr="C:\Documents and Settings\KTaylor\Local Settings\Temporary Internet Files\Content.IE5\7SI05J7O\MCSY01665_0000[1].wmf"/>
          <p:cNvPicPr>
            <a:picLocks noChangeAspect="1" noChangeArrowheads="1"/>
          </p:cNvPicPr>
          <p:nvPr/>
        </p:nvPicPr>
        <p:blipFill>
          <a:blip r:embed="rId5"/>
          <a:srcRect/>
          <a:stretch>
            <a:fillRect/>
          </a:stretch>
        </p:blipFill>
        <p:spPr bwMode="auto">
          <a:xfrm>
            <a:off x="8001000" y="5638800"/>
            <a:ext cx="740664" cy="100766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chemeClr val="accent2"/>
            </a:gs>
          </a:gsLst>
          <a:lin ang="5400000" scaled="0"/>
        </a:gradFill>
        <a:effectLst/>
      </p:bgPr>
    </p:bg>
    <p:spTree>
      <p:nvGrpSpPr>
        <p:cNvPr id="1" name=""/>
        <p:cNvGrpSpPr/>
        <p:nvPr/>
      </p:nvGrpSpPr>
      <p:grpSpPr>
        <a:xfrm>
          <a:off x="0" y="0"/>
          <a:ext cx="0" cy="0"/>
          <a:chOff x="0" y="0"/>
          <a:chExt cx="0" cy="0"/>
        </a:xfrm>
      </p:grpSpPr>
      <p:pic>
        <p:nvPicPr>
          <p:cNvPr id="31749" name="Picture 5" descr="C:\Documents and Settings\KTaylor\Local Settings\Temporary Internet Files\Content.IE5\LROVU120\MPj03139970000[1].jpg"/>
          <p:cNvPicPr>
            <a:picLocks noChangeAspect="1" noChangeArrowheads="1"/>
          </p:cNvPicPr>
          <p:nvPr/>
        </p:nvPicPr>
        <p:blipFill>
          <a:blip r:embed="rId2" cstate="print"/>
          <a:srcRect/>
          <a:stretch>
            <a:fillRect/>
          </a:stretch>
        </p:blipFill>
        <p:spPr bwMode="auto">
          <a:xfrm>
            <a:off x="4267200" y="5900928"/>
            <a:ext cx="838200" cy="957072"/>
          </a:xfrm>
          <a:prstGeom prst="rect">
            <a:avLst/>
          </a:prstGeom>
          <a:noFill/>
        </p:spPr>
      </p:pic>
      <p:sp>
        <p:nvSpPr>
          <p:cNvPr id="2" name="TextBox 1"/>
          <p:cNvSpPr txBox="1"/>
          <p:nvPr/>
        </p:nvSpPr>
        <p:spPr>
          <a:xfrm>
            <a:off x="457200" y="228601"/>
            <a:ext cx="8686800" cy="5262979"/>
          </a:xfrm>
          <a:prstGeom prst="rect">
            <a:avLst/>
          </a:prstGeom>
          <a:noFill/>
        </p:spPr>
        <p:txBody>
          <a:bodyPr wrap="square" rtlCol="0">
            <a:spAutoFit/>
          </a:bodyPr>
          <a:lstStyle/>
          <a:p>
            <a:r>
              <a:rPr lang="en-US" sz="2400" dirty="0" smtClean="0">
                <a:latin typeface="Bookman Old Style" pitchFamily="18" charset="0"/>
              </a:rPr>
              <a:t>Now that plans are taking action Ralph seizes the opportunity to set more specific rules:</a:t>
            </a:r>
          </a:p>
          <a:p>
            <a:endParaRPr lang="en-US" sz="2400" dirty="0" smtClean="0">
              <a:latin typeface="Bookman Old Style" pitchFamily="18" charset="0"/>
            </a:endParaRPr>
          </a:p>
          <a:p>
            <a:r>
              <a:rPr lang="en-US" sz="2400" dirty="0" smtClean="0">
                <a:latin typeface="Bookman Old Style" pitchFamily="18" charset="0"/>
              </a:rPr>
              <a:t>1. Someone will have to look after the fire to keep it going and make sure it is smoking.</a:t>
            </a:r>
          </a:p>
          <a:p>
            <a:r>
              <a:rPr lang="en-US" sz="2400" dirty="0" smtClean="0">
                <a:latin typeface="Bookman Old Style" pitchFamily="18" charset="0"/>
              </a:rPr>
              <a:t>	*Jack volunteers his choir, or his hunters as they are now referred, to take on this important task.  The boys clap wildly at his generosity.</a:t>
            </a:r>
          </a:p>
          <a:p>
            <a:endParaRPr lang="en-US" sz="2400" dirty="0" smtClean="0">
              <a:latin typeface="Bookman Old Style" pitchFamily="18" charset="0"/>
            </a:endParaRPr>
          </a:p>
          <a:p>
            <a:r>
              <a:rPr lang="en-US" sz="2400" dirty="0" smtClean="0">
                <a:latin typeface="Bookman Old Style" pitchFamily="18" charset="0"/>
              </a:rPr>
              <a:t>2. Wherever the conch shell is will be the meeting place.</a:t>
            </a:r>
          </a:p>
          <a:p>
            <a:r>
              <a:rPr lang="en-US" sz="2400" dirty="0" smtClean="0">
                <a:latin typeface="Bookman Old Style" pitchFamily="18" charset="0"/>
              </a:rPr>
              <a:t>	*However, whenever Piggy speaks he is harassed and told constantly to “shut up fatty” by Jack, despite his possession of the all-powerful conch shell.</a:t>
            </a:r>
          </a:p>
          <a:p>
            <a:endParaRPr lang="en-US" sz="2400" dirty="0">
              <a:latin typeface="Bookman Old Style" pitchFamily="18" charset="0"/>
            </a:endParaRPr>
          </a:p>
        </p:txBody>
      </p:sp>
      <p:pic>
        <p:nvPicPr>
          <p:cNvPr id="31746" name="Picture 2" descr="C:\Documents and Settings\KTaylor\Local Settings\Temporary Internet Files\Content.IE5\7SI05J7O\MCj02410150000[1].wmf"/>
          <p:cNvPicPr>
            <a:picLocks noChangeAspect="1" noChangeArrowheads="1"/>
          </p:cNvPicPr>
          <p:nvPr/>
        </p:nvPicPr>
        <p:blipFill>
          <a:blip r:embed="rId3"/>
          <a:srcRect/>
          <a:stretch>
            <a:fillRect/>
          </a:stretch>
        </p:blipFill>
        <p:spPr bwMode="auto">
          <a:xfrm>
            <a:off x="7620000" y="2438400"/>
            <a:ext cx="911657" cy="910742"/>
          </a:xfrm>
          <a:prstGeom prst="rect">
            <a:avLst/>
          </a:prstGeom>
          <a:noFill/>
        </p:spPr>
      </p:pic>
      <p:pic>
        <p:nvPicPr>
          <p:cNvPr id="31748" name="Picture 4" descr="http://tbn0.google.com/images?q=tbn:Ul9CjLbGNtaRwM:http://www.talkingnfl.com/wp-content/uploads/2007/01/jabbathehuttrotj.jpg">
            <a:hlinkClick r:id="rId4"/>
          </p:cNvPr>
          <p:cNvPicPr>
            <a:picLocks noChangeAspect="1" noChangeArrowheads="1"/>
          </p:cNvPicPr>
          <p:nvPr/>
        </p:nvPicPr>
        <p:blipFill>
          <a:blip r:embed="rId5"/>
          <a:srcRect/>
          <a:stretch>
            <a:fillRect/>
          </a:stretch>
        </p:blipFill>
        <p:spPr bwMode="auto">
          <a:xfrm>
            <a:off x="2895600" y="5410200"/>
            <a:ext cx="1600200" cy="1447800"/>
          </a:xfrm>
          <a:prstGeom prst="rect">
            <a:avLst/>
          </a:prstGeom>
          <a:noFill/>
        </p:spPr>
      </p:pic>
      <p:sp>
        <p:nvSpPr>
          <p:cNvPr id="6" name="Oval Callout 5"/>
          <p:cNvSpPr/>
          <p:nvPr/>
        </p:nvSpPr>
        <p:spPr>
          <a:xfrm>
            <a:off x="4191000" y="5029200"/>
            <a:ext cx="2667000" cy="914400"/>
          </a:xfrm>
          <a:prstGeom prst="wedgeEllipseCallout">
            <a:avLst>
              <a:gd name="adj1" fmla="val -57262"/>
              <a:gd name="adj2" fmla="val 48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is not my fault my aunty owned a candy store.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Documents and Settings\KTaylor\Local Settings\Temporary Internet Files\Content.IE5\7SI05J7O\MPj04226130000[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 name="TextBox 1"/>
          <p:cNvSpPr txBox="1"/>
          <p:nvPr/>
        </p:nvSpPr>
        <p:spPr>
          <a:xfrm>
            <a:off x="228600" y="228601"/>
            <a:ext cx="8686800" cy="6001643"/>
          </a:xfrm>
          <a:prstGeom prst="rect">
            <a:avLst/>
          </a:prstGeom>
          <a:noFill/>
        </p:spPr>
        <p:txBody>
          <a:bodyPr wrap="square" rtlCol="0">
            <a:spAutoFit/>
          </a:bodyPr>
          <a:lstStyle/>
          <a:p>
            <a:r>
              <a:rPr lang="en-US" sz="2400" b="1" dirty="0" smtClean="0">
                <a:solidFill>
                  <a:schemeClr val="accent2"/>
                </a:solidFill>
                <a:latin typeface="Bookman Old Style" pitchFamily="18" charset="0"/>
              </a:rPr>
              <a:t>During the argument, no one noticed the fire spreading out of control.  The fire slithered out to the forest using the vines as food and wound its way up the trees, igniting everything in its path.  A quarter of a mile was engulfed in smoke and flame.</a:t>
            </a:r>
          </a:p>
          <a:p>
            <a:endParaRPr lang="en-US" sz="2400" b="1" dirty="0" smtClean="0">
              <a:solidFill>
                <a:srgbClr val="FFC000"/>
              </a:solidFill>
              <a:latin typeface="Bookman Old Style" pitchFamily="18" charset="0"/>
            </a:endParaRPr>
          </a:p>
          <a:p>
            <a:r>
              <a:rPr lang="en-US" sz="2400" b="1" dirty="0" smtClean="0">
                <a:solidFill>
                  <a:srgbClr val="FFC000"/>
                </a:solidFill>
                <a:latin typeface="Bookman Old Style" pitchFamily="18" charset="0"/>
              </a:rPr>
              <a:t>Piggy looked frightened but scolded the group. He warned them against acting on impulse “like a bunch of kids.”</a:t>
            </a:r>
          </a:p>
          <a:p>
            <a:endParaRPr lang="en-US" sz="2400" b="1" dirty="0" smtClean="0">
              <a:solidFill>
                <a:srgbClr val="FFC000"/>
              </a:solidFill>
              <a:latin typeface="Bookman Old Style" pitchFamily="18" charset="0"/>
            </a:endParaRPr>
          </a:p>
          <a:p>
            <a:r>
              <a:rPr lang="en-US" sz="2400" b="1" dirty="0" smtClean="0">
                <a:solidFill>
                  <a:srgbClr val="FFC000"/>
                </a:solidFill>
                <a:latin typeface="Bookman Old Style" pitchFamily="18" charset="0"/>
              </a:rPr>
              <a:t>His admonishment continued as he exclaimed that they didn’t even know all the </a:t>
            </a:r>
            <a:r>
              <a:rPr lang="en-US" sz="2400" b="1" dirty="0" err="1" smtClean="0">
                <a:solidFill>
                  <a:srgbClr val="FFC000"/>
                </a:solidFill>
                <a:latin typeface="Bookman Old Style" pitchFamily="18" charset="0"/>
              </a:rPr>
              <a:t>littluns</a:t>
            </a:r>
            <a:r>
              <a:rPr lang="en-US" sz="2400" b="1" dirty="0" smtClean="0">
                <a:solidFill>
                  <a:srgbClr val="FFC000"/>
                </a:solidFill>
                <a:latin typeface="Bookman Old Style" pitchFamily="18" charset="0"/>
              </a:rPr>
              <a:t> names.</a:t>
            </a:r>
          </a:p>
          <a:p>
            <a:endParaRPr lang="en-US" sz="2400" dirty="0" smtClean="0">
              <a:solidFill>
                <a:srgbClr val="FFC000"/>
              </a:solidFill>
              <a:latin typeface="Bookman Old Style" pitchFamily="18" charset="0"/>
            </a:endParaRPr>
          </a:p>
          <a:p>
            <a:r>
              <a:rPr lang="en-US" sz="2400" b="1" dirty="0" smtClean="0">
                <a:solidFill>
                  <a:schemeClr val="bg1"/>
                </a:solidFill>
                <a:latin typeface="Bookman Old Style" pitchFamily="18" charset="0"/>
              </a:rPr>
              <a:t>Hey, where is that little kid with the birthmark that was afraid of the beastie?  Last time we saw him he was wandering in the forest…</a:t>
            </a:r>
            <a:endParaRPr lang="en-US" sz="2400" b="1"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andscapedvd.com/desktops/images/tropicalisland1365x1024.jpg"/>
          <p:cNvPicPr>
            <a:picLocks noChangeAspect="1" noChangeArrowheads="1"/>
          </p:cNvPicPr>
          <p:nvPr/>
        </p:nvPicPr>
        <p:blipFill>
          <a:blip r:embed="rId2"/>
          <a:srcRect/>
          <a:stretch>
            <a:fillRect/>
          </a:stretch>
        </p:blipFill>
        <p:spPr bwMode="auto">
          <a:xfrm>
            <a:off x="0" y="15875"/>
            <a:ext cx="9114688" cy="6842125"/>
          </a:xfrm>
          <a:prstGeom prst="rect">
            <a:avLst/>
          </a:prstGeom>
          <a:noFill/>
        </p:spPr>
      </p:pic>
      <p:sp>
        <p:nvSpPr>
          <p:cNvPr id="2" name="Title 1"/>
          <p:cNvSpPr>
            <a:spLocks noGrp="1"/>
          </p:cNvSpPr>
          <p:nvPr>
            <p:ph type="title"/>
          </p:nvPr>
        </p:nvSpPr>
        <p:spPr>
          <a:xfrm>
            <a:off x="4038600" y="0"/>
            <a:ext cx="3008313" cy="457200"/>
          </a:xfrm>
        </p:spPr>
        <p:txBody>
          <a:bodyPr/>
          <a:lstStyle/>
          <a:p>
            <a:r>
              <a:rPr lang="en-US" dirty="0" smtClean="0"/>
              <a:t>England 1945</a:t>
            </a:r>
            <a:endParaRPr lang="en-US" dirty="0"/>
          </a:p>
        </p:txBody>
      </p:sp>
      <p:sp>
        <p:nvSpPr>
          <p:cNvPr id="4" name="Text Placeholder 3"/>
          <p:cNvSpPr>
            <a:spLocks noGrp="1"/>
          </p:cNvSpPr>
          <p:nvPr>
            <p:ph type="body" sz="half" idx="2"/>
          </p:nvPr>
        </p:nvSpPr>
        <p:spPr>
          <a:xfrm>
            <a:off x="457200" y="457200"/>
            <a:ext cx="8382000" cy="4614863"/>
          </a:xfrm>
        </p:spPr>
        <p:txBody>
          <a:bodyPr>
            <a:normAutofit/>
          </a:bodyPr>
          <a:lstStyle/>
          <a:p>
            <a:r>
              <a:rPr lang="en-US" sz="2000" dirty="0">
                <a:latin typeface="Bell Gothic Std Light" pitchFamily="34" charset="0"/>
              </a:rPr>
              <a:t> </a:t>
            </a:r>
            <a:r>
              <a:rPr lang="en-US" sz="3600" dirty="0" smtClean="0">
                <a:latin typeface="Bookman Old Style" pitchFamily="18" charset="0"/>
              </a:rPr>
              <a:t>The boy with fair hair washes upon the shore and begins to search his surroundings.  He sees none of the other boys that were on the plane with him.  He appears to be all alone on an island</a:t>
            </a:r>
            <a:r>
              <a:rPr lang="en-US" sz="3600" dirty="0" smtClean="0">
                <a:latin typeface="Bell Gothic Std Light" pitchFamily="34" charset="0"/>
              </a:rPr>
              <a:t>.</a:t>
            </a:r>
            <a:endParaRPr lang="en-US" sz="3600" dirty="0">
              <a:latin typeface="Bell Gothic Std Ligh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taylor\Local Settings\Temporary Internet Files\Content.IE5\H44IJ87A\MCj03510970000[1].wmf"/>
          <p:cNvPicPr>
            <a:picLocks noChangeAspect="1" noChangeArrowheads="1"/>
          </p:cNvPicPr>
          <p:nvPr/>
        </p:nvPicPr>
        <p:blipFill>
          <a:blip r:embed="rId2"/>
          <a:srcRect/>
          <a:stretch>
            <a:fillRect/>
          </a:stretch>
        </p:blipFill>
        <p:spPr bwMode="auto">
          <a:xfrm>
            <a:off x="1524000" y="2971800"/>
            <a:ext cx="1295400" cy="640163"/>
          </a:xfrm>
          <a:prstGeom prst="rect">
            <a:avLst/>
          </a:prstGeom>
          <a:noFill/>
        </p:spPr>
      </p:pic>
      <p:sp>
        <p:nvSpPr>
          <p:cNvPr id="2" name="Title 1"/>
          <p:cNvSpPr>
            <a:spLocks noGrp="1"/>
          </p:cNvSpPr>
          <p:nvPr>
            <p:ph type="title"/>
          </p:nvPr>
        </p:nvSpPr>
        <p:spPr/>
        <p:txBody>
          <a:bodyPr/>
          <a:lstStyle/>
          <a:p>
            <a:r>
              <a:rPr lang="en-US" dirty="0" smtClean="0">
                <a:latin typeface="Chaos Times" pitchFamily="2" charset="0"/>
              </a:rPr>
              <a:t>Significance and Symbolism</a:t>
            </a:r>
            <a:endParaRPr lang="en-US" dirty="0">
              <a:latin typeface="Chaos Times" pitchFamily="2" charset="0"/>
            </a:endParaRPr>
          </a:p>
        </p:txBody>
      </p:sp>
      <p:sp>
        <p:nvSpPr>
          <p:cNvPr id="3" name="Content Placeholder 2"/>
          <p:cNvSpPr>
            <a:spLocks noGrp="1"/>
          </p:cNvSpPr>
          <p:nvPr>
            <p:ph sz="half" idx="1"/>
          </p:nvPr>
        </p:nvSpPr>
        <p:spPr>
          <a:xfrm>
            <a:off x="0" y="1295400"/>
            <a:ext cx="4267200" cy="3048000"/>
          </a:xfrm>
        </p:spPr>
        <p:txBody>
          <a:bodyPr>
            <a:normAutofit lnSpcReduction="10000"/>
          </a:bodyPr>
          <a:lstStyle/>
          <a:p>
            <a:pPr>
              <a:buNone/>
            </a:pPr>
            <a:r>
              <a:rPr lang="en-US" sz="2400" b="1" dirty="0" smtClean="0">
                <a:latin typeface="Bookman Old Style" pitchFamily="18" charset="0"/>
              </a:rPr>
              <a:t>The Beastie: </a:t>
            </a:r>
            <a:r>
              <a:rPr lang="en-US" sz="2000" dirty="0" smtClean="0">
                <a:latin typeface="Bookman Old Style" pitchFamily="18" charset="0"/>
              </a:rPr>
              <a:t>The boys are beginning to let the fear of the unknown get to them.  The questions are: Is there really a beast?  What do the boys really have to fear?</a:t>
            </a:r>
          </a:p>
          <a:p>
            <a:pPr algn="ctr">
              <a:buNone/>
            </a:pPr>
            <a:endParaRPr lang="en-US" sz="2400" b="1" dirty="0" smtClean="0">
              <a:latin typeface="Tekton Pro" pitchFamily="34" charset="0"/>
            </a:endParaRPr>
          </a:p>
          <a:p>
            <a:pPr algn="ctr">
              <a:buNone/>
            </a:pPr>
            <a:r>
              <a:rPr lang="en-US" sz="2400" b="1" dirty="0" smtClean="0">
                <a:latin typeface="Tekton Pro" pitchFamily="34" charset="0"/>
              </a:rPr>
              <a:t>WHAT DO YOU THINK IS THE PURPOSE OF THE  BEAST?</a:t>
            </a:r>
          </a:p>
          <a:p>
            <a:pPr>
              <a:buNone/>
            </a:pPr>
            <a:endParaRPr lang="en-US" sz="2400" b="1" dirty="0" smtClean="0">
              <a:latin typeface="Bookman Old Style" pitchFamily="18" charset="0"/>
            </a:endParaRPr>
          </a:p>
        </p:txBody>
      </p:sp>
      <p:sp>
        <p:nvSpPr>
          <p:cNvPr id="4" name="Content Placeholder 3"/>
          <p:cNvSpPr>
            <a:spLocks noGrp="1"/>
          </p:cNvSpPr>
          <p:nvPr>
            <p:ph sz="half" idx="2"/>
          </p:nvPr>
        </p:nvSpPr>
        <p:spPr/>
        <p:txBody>
          <a:bodyPr>
            <a:normAutofit lnSpcReduction="10000"/>
          </a:bodyPr>
          <a:lstStyle/>
          <a:p>
            <a:pPr>
              <a:buNone/>
            </a:pPr>
            <a:r>
              <a:rPr lang="en-US" sz="2400" b="1" dirty="0" smtClean="0">
                <a:latin typeface="Bookman Old Style" pitchFamily="18" charset="0"/>
              </a:rPr>
              <a:t>Piggy’s Specs: </a:t>
            </a:r>
            <a:r>
              <a:rPr lang="en-US" sz="2200" dirty="0" smtClean="0">
                <a:latin typeface="Bookman Old Style" pitchFamily="18" charset="0"/>
              </a:rPr>
              <a:t>Used to CREATE fire, these glasses represent intelligence, foresight, and the connection to the adult world  Piggy is the only “adult-like” presence that exists on the island. He is the constant, and often annoying, reminder of reality.</a:t>
            </a:r>
            <a:endParaRPr lang="en-US" sz="2200" b="1" dirty="0">
              <a:latin typeface="Bookman Old Style" pitchFamily="18" charset="0"/>
            </a:endParaRPr>
          </a:p>
        </p:txBody>
      </p:sp>
      <p:pic>
        <p:nvPicPr>
          <p:cNvPr id="1027" name="Picture 3" descr="C:\Documents and Settings\ktaylor\Local Settings\Temporary Internet Files\Content.IE5\CWZ7F7MT\MCj04136180000[1].wmf"/>
          <p:cNvPicPr>
            <a:picLocks noChangeAspect="1" noChangeArrowheads="1"/>
          </p:cNvPicPr>
          <p:nvPr/>
        </p:nvPicPr>
        <p:blipFill>
          <a:blip r:embed="rId3"/>
          <a:srcRect/>
          <a:stretch>
            <a:fillRect/>
          </a:stretch>
        </p:blipFill>
        <p:spPr bwMode="auto">
          <a:xfrm>
            <a:off x="6553200" y="4724400"/>
            <a:ext cx="1390462" cy="1071795"/>
          </a:xfrm>
          <a:prstGeom prst="rect">
            <a:avLst/>
          </a:prstGeom>
          <a:noFill/>
        </p:spPr>
      </p:pic>
      <p:sp>
        <p:nvSpPr>
          <p:cNvPr id="8" name="TextBox 7"/>
          <p:cNvSpPr txBox="1"/>
          <p:nvPr/>
        </p:nvSpPr>
        <p:spPr>
          <a:xfrm>
            <a:off x="304800" y="4648200"/>
            <a:ext cx="4724400" cy="2062103"/>
          </a:xfrm>
          <a:prstGeom prst="rect">
            <a:avLst/>
          </a:prstGeom>
          <a:noFill/>
        </p:spPr>
        <p:txBody>
          <a:bodyPr wrap="square" rtlCol="0">
            <a:spAutoFit/>
          </a:bodyPr>
          <a:lstStyle/>
          <a:p>
            <a:r>
              <a:rPr lang="en-US" sz="2200" b="1" dirty="0" smtClean="0">
                <a:latin typeface="Bookman Old Style" pitchFamily="18" charset="0"/>
              </a:rPr>
              <a:t>The FIRE: </a:t>
            </a:r>
            <a:r>
              <a:rPr lang="en-US" sz="2200" dirty="0" smtClean="0">
                <a:latin typeface="Bookman Old Style" pitchFamily="18" charset="0"/>
              </a:rPr>
              <a:t>for the boys fire represents hope and rescue, but like the boys themselves</a:t>
            </a:r>
            <a:r>
              <a:rPr lang="en-US" sz="2200" b="1" dirty="0" smtClean="0">
                <a:latin typeface="Tekton Pro" pitchFamily="34" charset="0"/>
              </a:rPr>
              <a:t> </a:t>
            </a:r>
            <a:r>
              <a:rPr lang="en-US" sz="2200" dirty="0" smtClean="0">
                <a:latin typeface="Bookman Old Style" pitchFamily="18" charset="0"/>
              </a:rPr>
              <a:t>fire has the potential to create as well as destroy.</a:t>
            </a:r>
          </a:p>
          <a:p>
            <a:endParaRPr lang="en-US" dirty="0"/>
          </a:p>
        </p:txBody>
      </p:sp>
      <p:pic>
        <p:nvPicPr>
          <p:cNvPr id="1028" name="Picture 4" descr="C:\Documents and Settings\ktaylor\Local Settings\Temporary Internet Files\Content.IE5\A7TT0AEW\MCj04348160000[1].png"/>
          <p:cNvPicPr>
            <a:picLocks noChangeAspect="1" noChangeArrowheads="1"/>
          </p:cNvPicPr>
          <p:nvPr/>
        </p:nvPicPr>
        <p:blipFill>
          <a:blip r:embed="rId4"/>
          <a:srcRect/>
          <a:stretch>
            <a:fillRect/>
          </a:stretch>
        </p:blipFill>
        <p:spPr bwMode="auto">
          <a:xfrm>
            <a:off x="1752600" y="6019800"/>
            <a:ext cx="1066800" cy="838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ktaylor\Local Settings\Temporary Internet Files\Content.IE5\E4FVPRPA\MPj03140650000[1].jpg"/>
          <p:cNvPicPr>
            <a:picLocks noChangeAspect="1" noChangeArrowheads="1"/>
          </p:cNvPicPr>
          <p:nvPr/>
        </p:nvPicPr>
        <p:blipFill>
          <a:blip r:embed="rId2"/>
          <a:srcRect/>
          <a:stretch>
            <a:fillRect/>
          </a:stretch>
        </p:blipFill>
        <p:spPr bwMode="auto">
          <a:xfrm>
            <a:off x="0" y="3541776"/>
            <a:ext cx="3657600" cy="3316224"/>
          </a:xfrm>
          <a:prstGeom prst="rect">
            <a:avLst/>
          </a:prstGeom>
          <a:noFill/>
        </p:spPr>
      </p:pic>
      <p:sp>
        <p:nvSpPr>
          <p:cNvPr id="2" name="Title 1"/>
          <p:cNvSpPr>
            <a:spLocks noGrp="1"/>
          </p:cNvSpPr>
          <p:nvPr>
            <p:ph type="ctrTitle"/>
          </p:nvPr>
        </p:nvSpPr>
        <p:spPr/>
        <p:txBody>
          <a:bodyPr>
            <a:normAutofit/>
          </a:bodyPr>
          <a:lstStyle/>
          <a:p>
            <a:r>
              <a:rPr lang="en-US" sz="8000" b="1" dirty="0" smtClean="0">
                <a:latin typeface="Chaos Times" pitchFamily="2" charset="0"/>
              </a:rPr>
              <a:t>Lord of the Flies</a:t>
            </a:r>
            <a:endParaRPr lang="en-US" sz="8000" b="1" dirty="0">
              <a:latin typeface="Chaos Times" pitchFamily="2" charset="0"/>
            </a:endParaRPr>
          </a:p>
        </p:txBody>
      </p:sp>
      <p:sp>
        <p:nvSpPr>
          <p:cNvPr id="3" name="Subtitle 2"/>
          <p:cNvSpPr>
            <a:spLocks noGrp="1"/>
          </p:cNvSpPr>
          <p:nvPr>
            <p:ph type="subTitle" idx="1"/>
          </p:nvPr>
        </p:nvSpPr>
        <p:spPr/>
        <p:txBody>
          <a:bodyPr>
            <a:normAutofit/>
          </a:bodyPr>
          <a:lstStyle/>
          <a:p>
            <a:r>
              <a:rPr lang="en-US" sz="5400" b="1" dirty="0" smtClean="0">
                <a:solidFill>
                  <a:schemeClr val="tx1"/>
                </a:solidFill>
                <a:latin typeface="Chaos Times" pitchFamily="2" charset="0"/>
              </a:rPr>
              <a:t>CHAPTER 3</a:t>
            </a:r>
            <a:endParaRPr lang="en-US" sz="5400" b="1" dirty="0">
              <a:solidFill>
                <a:schemeClr val="tx1"/>
              </a:solidFill>
              <a:latin typeface="Chaos Times"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609600"/>
            <a:ext cx="7010400" cy="3108543"/>
          </a:xfrm>
          <a:prstGeom prst="rect">
            <a:avLst/>
          </a:prstGeom>
          <a:noFill/>
        </p:spPr>
        <p:txBody>
          <a:bodyPr wrap="square" rtlCol="0">
            <a:spAutoFit/>
          </a:bodyPr>
          <a:lstStyle/>
          <a:p>
            <a:r>
              <a:rPr lang="en-US" sz="2800" dirty="0" smtClean="0">
                <a:latin typeface="Bookman Old Style" pitchFamily="18" charset="0"/>
              </a:rPr>
              <a:t>Carrying a stick sharpened into a makeshift spear, Jack trails a pig through the thick jungle, but it evades him. Irritated, he walks back to the beach, where he finds Ralph and Simon at work building huts for the younger boys to live in.</a:t>
            </a:r>
            <a:endParaRPr lang="en-US" sz="2800" dirty="0">
              <a:latin typeface="Bookman Old Style" pitchFamily="18" charset="0"/>
            </a:endParaRPr>
          </a:p>
        </p:txBody>
      </p:sp>
      <p:pic>
        <p:nvPicPr>
          <p:cNvPr id="1026" name="Picture 2" descr="http://www.mockpaperscissors.com/blog/wp-content/uploads/2007/12/lord-of-the-flies.jpg"/>
          <p:cNvPicPr>
            <a:picLocks noChangeAspect="1" noChangeArrowheads="1"/>
          </p:cNvPicPr>
          <p:nvPr/>
        </p:nvPicPr>
        <p:blipFill>
          <a:blip r:embed="rId2"/>
          <a:srcRect/>
          <a:stretch>
            <a:fillRect/>
          </a:stretch>
        </p:blipFill>
        <p:spPr bwMode="auto">
          <a:xfrm>
            <a:off x="457200" y="3733800"/>
            <a:ext cx="2590800" cy="3124200"/>
          </a:xfrm>
          <a:prstGeom prst="rect">
            <a:avLst/>
          </a:prstGeom>
          <a:noFill/>
        </p:spPr>
      </p:pic>
      <p:pic>
        <p:nvPicPr>
          <p:cNvPr id="1027" name="Picture 3" descr="C:\Documents and Settings\ktaylor\Local Settings\Temporary Internet Files\Content.IE5\FIN3UUN3\MCj04174840000[1].wmf"/>
          <p:cNvPicPr>
            <a:picLocks noChangeAspect="1" noChangeArrowheads="1"/>
          </p:cNvPicPr>
          <p:nvPr/>
        </p:nvPicPr>
        <p:blipFill>
          <a:blip r:embed="rId3"/>
          <a:srcRect/>
          <a:stretch>
            <a:fillRect/>
          </a:stretch>
        </p:blipFill>
        <p:spPr bwMode="auto">
          <a:xfrm>
            <a:off x="3276600" y="5105400"/>
            <a:ext cx="1237183" cy="1535278"/>
          </a:xfrm>
          <a:prstGeom prst="rect">
            <a:avLst/>
          </a:prstGeom>
          <a:noFill/>
        </p:spPr>
      </p:pic>
      <p:sp>
        <p:nvSpPr>
          <p:cNvPr id="5" name="Oval Callout 4"/>
          <p:cNvSpPr/>
          <p:nvPr/>
        </p:nvSpPr>
        <p:spPr>
          <a:xfrm>
            <a:off x="3886200" y="3886200"/>
            <a:ext cx="2362200" cy="1371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 me!</a:t>
            </a:r>
            <a:endParaRPr lang="en-US" dirty="0"/>
          </a:p>
        </p:txBody>
      </p:sp>
      <p:pic>
        <p:nvPicPr>
          <p:cNvPr id="1028" name="Picture 4" descr="C:\Documents and Settings\ktaylor\Local Settings\Temporary Internet Files\Content.IE5\XIDN0XMR\MCj03321450000[1].wmf"/>
          <p:cNvPicPr>
            <a:picLocks noChangeAspect="1" noChangeArrowheads="1"/>
          </p:cNvPicPr>
          <p:nvPr/>
        </p:nvPicPr>
        <p:blipFill>
          <a:blip r:embed="rId4"/>
          <a:srcRect/>
          <a:stretch>
            <a:fillRect/>
          </a:stretch>
        </p:blipFill>
        <p:spPr bwMode="auto">
          <a:xfrm>
            <a:off x="6934200" y="2514600"/>
            <a:ext cx="1800131" cy="12327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09600" y="0"/>
            <a:ext cx="7467600" cy="6370975"/>
          </a:xfrm>
          <a:prstGeom prst="rect">
            <a:avLst/>
          </a:prstGeom>
          <a:noFill/>
        </p:spPr>
        <p:txBody>
          <a:bodyPr wrap="square" rtlCol="0">
            <a:spAutoFit/>
          </a:bodyPr>
          <a:lstStyle/>
          <a:p>
            <a:r>
              <a:rPr lang="en-US" sz="2400" dirty="0" smtClean="0">
                <a:latin typeface="Bookman Old Style" pitchFamily="18" charset="0"/>
              </a:rPr>
              <a:t>Ralph is irritated because the huts keep falling and while Ralph and Simon work, most of the other boys splash about and play in the lagoon.  He complains that all the boys act excited and energized by the plans they make at meetings, but none of them is willing to work to make the plans successful. </a:t>
            </a: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r>
              <a:rPr lang="en-US" sz="2400" dirty="0" smtClean="0">
                <a:latin typeface="Bookman Old Style" pitchFamily="18" charset="0"/>
              </a:rPr>
              <a:t>Ralph points out that Jack’s hunters have failed to catch a single pig. Jack claims that although they have so far failed to bring down a pig, they will soon have more success.</a:t>
            </a:r>
          </a:p>
          <a:p>
            <a:r>
              <a:rPr lang="en-US" sz="2400" dirty="0" smtClean="0">
                <a:latin typeface="Bookman Old Style" pitchFamily="18" charset="0"/>
              </a:rPr>
              <a:t>	</a:t>
            </a:r>
          </a:p>
          <a:p>
            <a:r>
              <a:rPr lang="en-US" sz="2400" dirty="0" smtClean="0">
                <a:latin typeface="Bookman Old Style" pitchFamily="18" charset="0"/>
              </a:rPr>
              <a:t>	-This comment makes Jack want to hunt even more!  Here begins his obsession!</a:t>
            </a:r>
            <a:endParaRPr lang="en-US" sz="2400" dirty="0">
              <a:latin typeface="Bookman Old Style" pitchFamily="18" charset="0"/>
            </a:endParaRPr>
          </a:p>
        </p:txBody>
      </p:sp>
      <p:pic>
        <p:nvPicPr>
          <p:cNvPr id="36866" name="Picture 2" descr="C:\Documents and Settings\ktaylor\Local Settings\Temporary Internet Files\Content.IE5\693FF1LT\MCBL00709_0000[1].wmf"/>
          <p:cNvPicPr>
            <a:picLocks noChangeAspect="1" noChangeArrowheads="1"/>
          </p:cNvPicPr>
          <p:nvPr/>
        </p:nvPicPr>
        <p:blipFill>
          <a:blip r:embed="rId2"/>
          <a:srcRect/>
          <a:stretch>
            <a:fillRect/>
          </a:stretch>
        </p:blipFill>
        <p:spPr bwMode="auto">
          <a:xfrm>
            <a:off x="3581400" y="2286000"/>
            <a:ext cx="1847088" cy="143103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534400" cy="7077373"/>
          </a:xfrm>
          <a:prstGeom prst="rect">
            <a:avLst/>
          </a:prstGeom>
          <a:noFill/>
        </p:spPr>
        <p:txBody>
          <a:bodyPr wrap="square" rtlCol="0">
            <a:spAutoFit/>
          </a:bodyPr>
          <a:lstStyle/>
          <a:p>
            <a:r>
              <a:rPr lang="en-US" sz="2600" b="1" i="1" u="sng" dirty="0" smtClean="0">
                <a:latin typeface="Bookman Old Style" pitchFamily="18" charset="0"/>
              </a:rPr>
              <a:t>Ralph: </a:t>
            </a:r>
            <a:r>
              <a:rPr lang="en-US" sz="2600" dirty="0" smtClean="0">
                <a:latin typeface="Bookman Old Style" pitchFamily="18" charset="0"/>
              </a:rPr>
              <a:t>in this chapter is concerned that the boys only care about having fun.  They are not helping or being responsible.  The </a:t>
            </a:r>
            <a:r>
              <a:rPr lang="en-US" sz="2600" dirty="0" err="1" smtClean="0">
                <a:latin typeface="Bookman Old Style" pitchFamily="18" charset="0"/>
              </a:rPr>
              <a:t>littluns</a:t>
            </a:r>
            <a:r>
              <a:rPr lang="en-US" sz="2600" dirty="0" smtClean="0">
                <a:latin typeface="Bookman Old Style" pitchFamily="18" charset="0"/>
              </a:rPr>
              <a:t> are also plagued increasingly by nightmares.</a:t>
            </a:r>
          </a:p>
          <a:p>
            <a:endParaRPr lang="en-US" sz="2600" dirty="0" smtClean="0">
              <a:latin typeface="Bookman Old Style" pitchFamily="18" charset="0"/>
            </a:endParaRPr>
          </a:p>
          <a:p>
            <a:r>
              <a:rPr lang="en-US" sz="2600" b="1" dirty="0" smtClean="0">
                <a:latin typeface="Bookman Old Style" pitchFamily="18" charset="0"/>
              </a:rPr>
              <a:t>He wants to build shelters </a:t>
            </a:r>
            <a:r>
              <a:rPr lang="en-US" sz="2600" dirty="0" smtClean="0">
                <a:latin typeface="Bookman Old Style" pitchFamily="18" charset="0"/>
              </a:rPr>
              <a:t>because:</a:t>
            </a:r>
          </a:p>
          <a:p>
            <a:r>
              <a:rPr lang="en-US" sz="2600" dirty="0" smtClean="0">
                <a:latin typeface="Bookman Old Style" pitchFamily="18" charset="0"/>
              </a:rPr>
              <a:t>	1)They need </a:t>
            </a:r>
            <a:r>
              <a:rPr lang="en-US" sz="2600" b="1" dirty="0" smtClean="0">
                <a:latin typeface="Bookman Old Style" pitchFamily="18" charset="0"/>
              </a:rPr>
              <a:t>protection from rain</a:t>
            </a:r>
            <a:r>
              <a:rPr lang="en-US" sz="2600" dirty="0" smtClean="0">
                <a:latin typeface="Bookman Old Style" pitchFamily="18" charset="0"/>
              </a:rPr>
              <a:t>, floods, and bad weather.</a:t>
            </a:r>
          </a:p>
          <a:p>
            <a:r>
              <a:rPr lang="en-US" sz="2600" dirty="0" smtClean="0">
                <a:latin typeface="Bookman Old Style" pitchFamily="18" charset="0"/>
              </a:rPr>
              <a:t>	2)The boys </a:t>
            </a:r>
            <a:r>
              <a:rPr lang="en-US" sz="2600" b="1" dirty="0" smtClean="0">
                <a:latin typeface="Bookman Old Style" pitchFamily="18" charset="0"/>
              </a:rPr>
              <a:t>fear the beast </a:t>
            </a:r>
            <a:r>
              <a:rPr lang="en-US" sz="2600" dirty="0" smtClean="0">
                <a:latin typeface="Bookman Old Style" pitchFamily="18" charset="0"/>
              </a:rPr>
              <a:t>and feel more comfortable having protection.</a:t>
            </a:r>
          </a:p>
          <a:p>
            <a:endParaRPr lang="en-US" sz="2600" dirty="0" smtClean="0">
              <a:latin typeface="Bookman Old Style" pitchFamily="18" charset="0"/>
            </a:endParaRPr>
          </a:p>
          <a:p>
            <a:r>
              <a:rPr lang="en-US" sz="2600" b="1" i="1" u="sng" dirty="0" smtClean="0">
                <a:latin typeface="Bookman Old Style" pitchFamily="18" charset="0"/>
              </a:rPr>
              <a:t>Jack:</a:t>
            </a:r>
            <a:r>
              <a:rPr lang="en-US" sz="2600" dirty="0" smtClean="0">
                <a:latin typeface="Bookman Old Style" pitchFamily="18" charset="0"/>
              </a:rPr>
              <a:t> can only think about meat and hunting.  He constantly repeats “We need meat!”  </a:t>
            </a:r>
          </a:p>
          <a:p>
            <a:endParaRPr lang="en-US" sz="2600" b="1" i="1" u="sng" dirty="0" smtClean="0">
              <a:latin typeface="Bookman Old Style" pitchFamily="18" charset="0"/>
            </a:endParaRPr>
          </a:p>
          <a:p>
            <a:r>
              <a:rPr lang="en-US" sz="2600" b="1" i="1" u="sng" dirty="0" smtClean="0">
                <a:latin typeface="Bookman Old Style" pitchFamily="18" charset="0"/>
              </a:rPr>
              <a:t>Simon:</a:t>
            </a:r>
            <a:r>
              <a:rPr lang="en-US" sz="2600" dirty="0" smtClean="0">
                <a:latin typeface="Bookman Old Style" pitchFamily="18" charset="0"/>
              </a:rPr>
              <a:t> Listens to and helps Ralph but is too quiet to stand up to Jack.</a:t>
            </a:r>
            <a:endParaRPr lang="en-US" sz="2600" b="1" i="1" u="sng" dirty="0" smtClean="0">
              <a:latin typeface="Bookman Old Style" pitchFamily="18" charset="0"/>
            </a:endParaRPr>
          </a:p>
          <a:p>
            <a:endParaRPr lang="en-US" sz="28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7772400" cy="2554545"/>
          </a:xfrm>
          <a:prstGeom prst="rect">
            <a:avLst/>
          </a:prstGeom>
          <a:noFill/>
        </p:spPr>
        <p:txBody>
          <a:bodyPr wrap="square" rtlCol="0">
            <a:spAutoFit/>
          </a:bodyPr>
          <a:lstStyle/>
          <a:p>
            <a:r>
              <a:rPr lang="en-US" sz="3200" dirty="0" smtClean="0">
                <a:latin typeface="Bookman Old Style" pitchFamily="18" charset="0"/>
              </a:rPr>
              <a:t>Jack is angry with Ralph for scolding him.  They try to put their differences aside by going swimming but their mutual anger festers.  They are beginning to resent one another.</a:t>
            </a:r>
            <a:endParaRPr lang="en-US" sz="3200" dirty="0">
              <a:latin typeface="Bookman Old Style" pitchFamily="18" charset="0"/>
            </a:endParaRPr>
          </a:p>
        </p:txBody>
      </p:sp>
      <p:pic>
        <p:nvPicPr>
          <p:cNvPr id="37890" name="Picture 2" descr="C:\Documents and Settings\ktaylor\Local Settings\Temporary Internet Files\Content.IE5\DPXCJ6PJ\MMj02827490000[1].gif"/>
          <p:cNvPicPr>
            <a:picLocks noChangeAspect="1" noChangeArrowheads="1" noCrop="1"/>
          </p:cNvPicPr>
          <p:nvPr/>
        </p:nvPicPr>
        <p:blipFill>
          <a:blip r:embed="rId2"/>
          <a:srcRect/>
          <a:stretch>
            <a:fillRect/>
          </a:stretch>
        </p:blipFill>
        <p:spPr bwMode="auto">
          <a:xfrm>
            <a:off x="914400" y="2743200"/>
            <a:ext cx="2514600" cy="2514600"/>
          </a:xfrm>
          <a:prstGeom prst="rect">
            <a:avLst/>
          </a:prstGeom>
          <a:noFill/>
        </p:spPr>
      </p:pic>
      <p:pic>
        <p:nvPicPr>
          <p:cNvPr id="37891" name="Picture 3" descr="C:\Documents and Settings\ktaylor\Local Settings\Temporary Internet Files\Content.IE5\DPXCJ6PJ\MCj03892340000[1].wmf"/>
          <p:cNvPicPr>
            <a:picLocks noChangeAspect="1" noChangeArrowheads="1"/>
          </p:cNvPicPr>
          <p:nvPr/>
        </p:nvPicPr>
        <p:blipFill>
          <a:blip r:embed="rId3"/>
          <a:srcRect/>
          <a:stretch>
            <a:fillRect/>
          </a:stretch>
        </p:blipFill>
        <p:spPr bwMode="auto">
          <a:xfrm>
            <a:off x="5715000" y="3352800"/>
            <a:ext cx="2164994" cy="1752600"/>
          </a:xfrm>
          <a:prstGeom prst="rect">
            <a:avLst/>
          </a:prstGeom>
          <a:noFill/>
        </p:spPr>
      </p:pic>
      <p:sp>
        <p:nvSpPr>
          <p:cNvPr id="5" name="TextBox 4"/>
          <p:cNvSpPr txBox="1"/>
          <p:nvPr/>
        </p:nvSpPr>
        <p:spPr>
          <a:xfrm>
            <a:off x="1905000" y="5334000"/>
            <a:ext cx="914400" cy="369332"/>
          </a:xfrm>
          <a:prstGeom prst="rect">
            <a:avLst/>
          </a:prstGeom>
          <a:noFill/>
        </p:spPr>
        <p:txBody>
          <a:bodyPr wrap="square" rtlCol="0">
            <a:spAutoFit/>
          </a:bodyPr>
          <a:lstStyle/>
          <a:p>
            <a:r>
              <a:rPr lang="en-US" dirty="0" smtClean="0"/>
              <a:t>Jack</a:t>
            </a:r>
            <a:endParaRPr lang="en-US" dirty="0"/>
          </a:p>
        </p:txBody>
      </p:sp>
      <p:sp>
        <p:nvSpPr>
          <p:cNvPr id="6" name="TextBox 5"/>
          <p:cNvSpPr txBox="1"/>
          <p:nvPr/>
        </p:nvSpPr>
        <p:spPr>
          <a:xfrm>
            <a:off x="6629400" y="5257800"/>
            <a:ext cx="1905000" cy="381000"/>
          </a:xfrm>
          <a:prstGeom prst="rect">
            <a:avLst/>
          </a:prstGeom>
          <a:noFill/>
        </p:spPr>
        <p:txBody>
          <a:bodyPr wrap="square" rtlCol="0">
            <a:spAutoFit/>
          </a:bodyPr>
          <a:lstStyle/>
          <a:p>
            <a:r>
              <a:rPr lang="en-US" dirty="0" smtClean="0"/>
              <a:t>Ralph</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50000">
              <a:schemeClr val="accent1">
                <a:tint val="44500"/>
                <a:satMod val="160000"/>
              </a:schemeClr>
            </a:gs>
            <a:gs pos="100000">
              <a:schemeClr val="accent1">
                <a:tint val="23500"/>
                <a:satMod val="160000"/>
              </a:schemeClr>
            </a:gs>
          </a:gsLst>
          <a:lin ang="18900000" scaled="1"/>
        </a:gradFill>
        <a:effectLst/>
      </p:bgPr>
    </p:bg>
    <p:spTree>
      <p:nvGrpSpPr>
        <p:cNvPr id="1" name=""/>
        <p:cNvGrpSpPr/>
        <p:nvPr/>
      </p:nvGrpSpPr>
      <p:grpSpPr>
        <a:xfrm>
          <a:off x="0" y="0"/>
          <a:ext cx="0" cy="0"/>
          <a:chOff x="0" y="0"/>
          <a:chExt cx="0" cy="0"/>
        </a:xfrm>
      </p:grpSpPr>
      <p:pic>
        <p:nvPicPr>
          <p:cNvPr id="38914" name="Picture 2" descr="http://www.longsstrangetrip.com/beautiful_trekking_scenery.JPG"/>
          <p:cNvPicPr>
            <a:picLocks noChangeAspect="1" noChangeArrowheads="1"/>
          </p:cNvPicPr>
          <p:nvPr/>
        </p:nvPicPr>
        <p:blipFill>
          <a:blip r:embed="rId2"/>
          <a:srcRect/>
          <a:stretch>
            <a:fillRect/>
          </a:stretch>
        </p:blipFill>
        <p:spPr bwMode="auto">
          <a:xfrm>
            <a:off x="304800" y="1295400"/>
            <a:ext cx="2962275" cy="3943350"/>
          </a:xfrm>
          <a:prstGeom prst="rect">
            <a:avLst/>
          </a:prstGeom>
          <a:noFill/>
        </p:spPr>
      </p:pic>
      <p:pic>
        <p:nvPicPr>
          <p:cNvPr id="38916" name="Picture 4" descr="C:\Documents and Settings\ktaylor\Local Settings\Temporary Internet Files\Content.IE5\FIN3UUN3\MCj04240060000[1].wmf"/>
          <p:cNvPicPr>
            <a:picLocks noChangeAspect="1" noChangeArrowheads="1"/>
          </p:cNvPicPr>
          <p:nvPr/>
        </p:nvPicPr>
        <p:blipFill>
          <a:blip r:embed="rId3"/>
          <a:srcRect/>
          <a:stretch>
            <a:fillRect/>
          </a:stretch>
        </p:blipFill>
        <p:spPr bwMode="auto">
          <a:xfrm>
            <a:off x="381000" y="381000"/>
            <a:ext cx="1063625" cy="823912"/>
          </a:xfrm>
          <a:prstGeom prst="rect">
            <a:avLst/>
          </a:prstGeom>
          <a:noFill/>
        </p:spPr>
      </p:pic>
      <p:pic>
        <p:nvPicPr>
          <p:cNvPr id="38917" name="Picture 5" descr="C:\Documents and Settings\ktaylor\Local Settings\Temporary Internet Files\Content.IE5\XIDN0XMR\MCj04123560000[1].wmf"/>
          <p:cNvPicPr>
            <a:picLocks noChangeAspect="1" noChangeArrowheads="1"/>
          </p:cNvPicPr>
          <p:nvPr/>
        </p:nvPicPr>
        <p:blipFill>
          <a:blip r:embed="rId4"/>
          <a:srcRect/>
          <a:stretch>
            <a:fillRect/>
          </a:stretch>
        </p:blipFill>
        <p:spPr bwMode="auto">
          <a:xfrm>
            <a:off x="1905000" y="228600"/>
            <a:ext cx="1066800" cy="1103312"/>
          </a:xfrm>
          <a:prstGeom prst="rect">
            <a:avLst/>
          </a:prstGeom>
          <a:noFill/>
        </p:spPr>
      </p:pic>
      <p:pic>
        <p:nvPicPr>
          <p:cNvPr id="38919" name="Picture 7" descr="C:\Documents and Settings\ktaylor\Local Settings\Temporary Internet Files\Content.IE5\DPXCJ6PJ\MMj02835720000[1].gif"/>
          <p:cNvPicPr>
            <a:picLocks noChangeAspect="1" noChangeArrowheads="1" noCrop="1"/>
          </p:cNvPicPr>
          <p:nvPr/>
        </p:nvPicPr>
        <p:blipFill>
          <a:blip r:embed="rId5"/>
          <a:srcRect/>
          <a:stretch>
            <a:fillRect/>
          </a:stretch>
        </p:blipFill>
        <p:spPr bwMode="auto">
          <a:xfrm>
            <a:off x="1828800" y="5334000"/>
            <a:ext cx="1314450" cy="895350"/>
          </a:xfrm>
          <a:prstGeom prst="rect">
            <a:avLst/>
          </a:prstGeom>
          <a:noFill/>
        </p:spPr>
      </p:pic>
      <p:sp>
        <p:nvSpPr>
          <p:cNvPr id="8" name="TextBox 7"/>
          <p:cNvSpPr txBox="1"/>
          <p:nvPr/>
        </p:nvSpPr>
        <p:spPr>
          <a:xfrm>
            <a:off x="3581400" y="533400"/>
            <a:ext cx="4953000" cy="5693866"/>
          </a:xfrm>
          <a:prstGeom prst="rect">
            <a:avLst/>
          </a:prstGeom>
          <a:noFill/>
        </p:spPr>
        <p:txBody>
          <a:bodyPr wrap="square" rtlCol="0">
            <a:spAutoFit/>
          </a:bodyPr>
          <a:lstStyle/>
          <a:p>
            <a:r>
              <a:rPr lang="en-US" sz="2600" dirty="0" smtClean="0">
                <a:latin typeface="Bookman Old Style" pitchFamily="18" charset="0"/>
              </a:rPr>
              <a:t>In the meantime, Simon wanders through the jungle alone. He helps some of the younger reach fruit. He walks deeper into the forest and eventually finds a peaceful, beautiful open space full of flowers, birds, and butterflies. Simon looks around to make sure that he is alone, then sits down to take in the scene, marveling at the abundance and beauty of life that surrounds him.</a:t>
            </a:r>
            <a:endParaRPr lang="en-US" sz="2600" dirty="0">
              <a:latin typeface="Bookman Old Style" pitchFamily="18" charset="0"/>
            </a:endParaRPr>
          </a:p>
        </p:txBody>
      </p:sp>
      <p:pic>
        <p:nvPicPr>
          <p:cNvPr id="38920" name="Picture 8" descr="C:\Documents and Settings\ktaylor\Local Settings\Temporary Internet Files\Content.IE5\693FF1LT\MMj03180560000[1].gif"/>
          <p:cNvPicPr>
            <a:picLocks noChangeAspect="1" noChangeArrowheads="1" noCrop="1"/>
          </p:cNvPicPr>
          <p:nvPr/>
        </p:nvPicPr>
        <p:blipFill>
          <a:blip r:embed="rId6"/>
          <a:srcRect/>
          <a:stretch>
            <a:fillRect/>
          </a:stretch>
        </p:blipFill>
        <p:spPr bwMode="auto">
          <a:xfrm>
            <a:off x="609600" y="5334000"/>
            <a:ext cx="1143000" cy="762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Documents and Settings\ktaylor\Local Settings\Temporary Internet Files\Content.IE5\DPXCJ6PJ\MPj03140680000[1].jpg"/>
          <p:cNvPicPr>
            <a:picLocks noChangeAspect="1" noChangeArrowheads="1"/>
          </p:cNvPicPr>
          <p:nvPr/>
        </p:nvPicPr>
        <p:blipFill>
          <a:blip r:embed="rId2"/>
          <a:srcRect/>
          <a:stretch>
            <a:fillRect/>
          </a:stretch>
        </p:blipFill>
        <p:spPr bwMode="auto">
          <a:xfrm>
            <a:off x="7162800" y="838200"/>
            <a:ext cx="1981200" cy="1350264"/>
          </a:xfrm>
          <a:prstGeom prst="rect">
            <a:avLst/>
          </a:prstGeom>
          <a:noFill/>
        </p:spPr>
      </p:pic>
      <p:sp>
        <p:nvSpPr>
          <p:cNvPr id="2" name="Title 1"/>
          <p:cNvSpPr>
            <a:spLocks noGrp="1"/>
          </p:cNvSpPr>
          <p:nvPr>
            <p:ph type="title"/>
          </p:nvPr>
        </p:nvSpPr>
        <p:spPr/>
        <p:txBody>
          <a:bodyPr>
            <a:normAutofit/>
          </a:bodyPr>
          <a:lstStyle/>
          <a:p>
            <a:r>
              <a:rPr lang="en-US" sz="4000" dirty="0" smtClean="0">
                <a:latin typeface="Chaos Times" pitchFamily="2" charset="0"/>
              </a:rPr>
              <a:t>Significance and Symbolism</a:t>
            </a:r>
            <a:endParaRPr lang="en-US" sz="4000" dirty="0">
              <a:latin typeface="Chaos Times" pitchFamily="2" charset="0"/>
            </a:endParaRPr>
          </a:p>
        </p:txBody>
      </p:sp>
      <p:sp>
        <p:nvSpPr>
          <p:cNvPr id="3" name="Content Placeholder 2"/>
          <p:cNvSpPr>
            <a:spLocks noGrp="1"/>
          </p:cNvSpPr>
          <p:nvPr>
            <p:ph sz="half" idx="1"/>
          </p:nvPr>
        </p:nvSpPr>
        <p:spPr/>
        <p:txBody>
          <a:bodyPr>
            <a:normAutofit fontScale="92500"/>
          </a:bodyPr>
          <a:lstStyle/>
          <a:p>
            <a:pPr>
              <a:buNone/>
            </a:pPr>
            <a:r>
              <a:rPr lang="en-US" b="1" dirty="0" smtClean="0">
                <a:latin typeface="Bookman Old Style" pitchFamily="18" charset="0"/>
              </a:rPr>
              <a:t>Jack: </a:t>
            </a:r>
            <a:r>
              <a:rPr lang="en-US" dirty="0" smtClean="0">
                <a:latin typeface="Bookman Old Style" pitchFamily="18" charset="0"/>
              </a:rPr>
              <a:t>His obsession with the hunt begins to grow, although the conflict between civilization and savagery still favors civilization. </a:t>
            </a:r>
            <a:endParaRPr lang="en-US" b="1" dirty="0">
              <a:latin typeface="Bookman Old Style" pitchFamily="18" charset="0"/>
            </a:endParaRPr>
          </a:p>
        </p:txBody>
      </p:sp>
      <p:sp>
        <p:nvSpPr>
          <p:cNvPr id="4" name="Content Placeholder 3"/>
          <p:cNvSpPr>
            <a:spLocks noGrp="1"/>
          </p:cNvSpPr>
          <p:nvPr>
            <p:ph sz="half" idx="2"/>
          </p:nvPr>
        </p:nvSpPr>
        <p:spPr>
          <a:xfrm>
            <a:off x="4343400" y="1600200"/>
            <a:ext cx="4343400" cy="4525963"/>
          </a:xfrm>
        </p:spPr>
        <p:txBody>
          <a:bodyPr>
            <a:normAutofit fontScale="92500"/>
          </a:bodyPr>
          <a:lstStyle/>
          <a:p>
            <a:pPr>
              <a:buNone/>
            </a:pPr>
            <a:r>
              <a:rPr lang="en-US" b="1" dirty="0" smtClean="0">
                <a:latin typeface="Bookman Old Style" pitchFamily="18" charset="0"/>
              </a:rPr>
              <a:t>Simon’s nature area: </a:t>
            </a:r>
            <a:r>
              <a:rPr lang="en-US" dirty="0" smtClean="0">
                <a:latin typeface="Bookman Old Style" pitchFamily="18" charset="0"/>
              </a:rPr>
              <a:t>His appreciation for nature demonstrates the internal goodness the other boys do not have.  The other boys have learned their manners while Simon was born with his.  He contrasts Ralph and Jack in this chapter. </a:t>
            </a:r>
            <a:endParaRPr lang="en-US" b="1" dirty="0">
              <a:latin typeface="Bookman Old Style" pitchFamily="18" charset="0"/>
            </a:endParaRPr>
          </a:p>
        </p:txBody>
      </p:sp>
      <p:pic>
        <p:nvPicPr>
          <p:cNvPr id="41986" name="Picture 2" descr="http://thegreatgeekmanual.com/images/humor/motivational/april/motivational-poster-game-obsession-small.jpg"/>
          <p:cNvPicPr>
            <a:picLocks noChangeAspect="1" noChangeArrowheads="1"/>
          </p:cNvPicPr>
          <p:nvPr/>
        </p:nvPicPr>
        <p:blipFill>
          <a:blip r:embed="rId3"/>
          <a:srcRect/>
          <a:stretch>
            <a:fillRect/>
          </a:stretch>
        </p:blipFill>
        <p:spPr bwMode="auto">
          <a:xfrm>
            <a:off x="0" y="4419600"/>
            <a:ext cx="3505200" cy="217932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82000" cy="4401205"/>
          </a:xfrm>
          <a:prstGeom prst="rect">
            <a:avLst/>
          </a:prstGeom>
          <a:noFill/>
        </p:spPr>
        <p:txBody>
          <a:bodyPr wrap="square" rtlCol="0">
            <a:spAutoFit/>
          </a:bodyPr>
          <a:lstStyle/>
          <a:p>
            <a:r>
              <a:rPr lang="en-US" sz="2800" b="1" dirty="0" smtClean="0">
                <a:latin typeface="Bookman Old Style" pitchFamily="18" charset="0"/>
              </a:rPr>
              <a:t>What are some common things for teenagers to become obsessed with? Children? Adults?</a:t>
            </a:r>
          </a:p>
          <a:p>
            <a:endParaRPr lang="en-US" sz="2800" b="1" dirty="0" smtClean="0">
              <a:latin typeface="Bookman Old Style" pitchFamily="18" charset="0"/>
            </a:endParaRPr>
          </a:p>
          <a:p>
            <a:endParaRPr lang="en-US" sz="2800" b="1" dirty="0" smtClean="0">
              <a:latin typeface="Bookman Old Style" pitchFamily="18" charset="0"/>
            </a:endParaRPr>
          </a:p>
          <a:p>
            <a:r>
              <a:rPr lang="en-US" sz="2800" b="1" dirty="0" smtClean="0">
                <a:latin typeface="Bookman Old Style" pitchFamily="18" charset="0"/>
              </a:rPr>
              <a:t>What is obsession?</a:t>
            </a:r>
          </a:p>
          <a:p>
            <a:endParaRPr lang="en-US" sz="2800" b="1" dirty="0" smtClean="0">
              <a:latin typeface="Bookman Old Style" pitchFamily="18" charset="0"/>
            </a:endParaRPr>
          </a:p>
          <a:p>
            <a:endParaRPr lang="en-US" sz="2800" b="1" dirty="0" smtClean="0">
              <a:latin typeface="Bookman Old Style" pitchFamily="18" charset="0"/>
            </a:endParaRPr>
          </a:p>
          <a:p>
            <a:endParaRPr lang="en-US" sz="2800" b="1" dirty="0" smtClean="0">
              <a:latin typeface="Bookman Old Style" pitchFamily="18" charset="0"/>
            </a:endParaRPr>
          </a:p>
          <a:p>
            <a:r>
              <a:rPr lang="en-US" sz="2800" b="1" dirty="0" smtClean="0">
                <a:latin typeface="Bookman Old Style" pitchFamily="18" charset="0"/>
              </a:rPr>
              <a:t>What are the consequences of obsession?</a:t>
            </a:r>
            <a:endParaRPr lang="en-US" sz="2800" b="1" dirty="0">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381000"/>
            <a:ext cx="4038600" cy="5745163"/>
          </a:xfrm>
        </p:spPr>
        <p:txBody>
          <a:bodyPr/>
          <a:lstStyle/>
          <a:p>
            <a:pPr>
              <a:buNone/>
            </a:pPr>
            <a:r>
              <a:rPr lang="en-US" dirty="0" smtClean="0">
                <a:latin typeface="Bookman Old Style" pitchFamily="18" charset="0"/>
              </a:rPr>
              <a:t>Vines that the fair boy calls “creeper things” seem to dominate much of the landscape approaching a forest off the beach.  From a distance the fair boy sees another.  He is very fat and searching for something.</a:t>
            </a:r>
            <a:endParaRPr lang="en-US" dirty="0">
              <a:latin typeface="Bookman Old Style" pitchFamily="18" charset="0"/>
            </a:endParaRPr>
          </a:p>
        </p:txBody>
      </p:sp>
      <p:pic>
        <p:nvPicPr>
          <p:cNvPr id="15362" name="Picture 2" descr="http://tbn0.google.com/images?q=tbn:g4_K6p_FJInzKM:http://filmforno.com/wordpress/wp-content/uploads/2007/10/tom.jpg">
            <a:hlinkClick r:id="rId2"/>
          </p:cNvPr>
          <p:cNvPicPr>
            <a:picLocks noChangeAspect="1" noChangeArrowheads="1"/>
          </p:cNvPicPr>
          <p:nvPr/>
        </p:nvPicPr>
        <p:blipFill>
          <a:blip r:embed="rId3"/>
          <a:srcRect/>
          <a:stretch>
            <a:fillRect/>
          </a:stretch>
        </p:blipFill>
        <p:spPr bwMode="auto">
          <a:xfrm>
            <a:off x="4572000" y="533400"/>
            <a:ext cx="1533525" cy="1828800"/>
          </a:xfrm>
          <a:prstGeom prst="rect">
            <a:avLst/>
          </a:prstGeom>
          <a:noFill/>
        </p:spPr>
      </p:pic>
      <p:pic>
        <p:nvPicPr>
          <p:cNvPr id="15364" name="Picture 4" descr="http://lordoftheflies.org/img/Pict29.jpg"/>
          <p:cNvPicPr>
            <a:picLocks noChangeAspect="1" noChangeArrowheads="1"/>
          </p:cNvPicPr>
          <p:nvPr/>
        </p:nvPicPr>
        <p:blipFill>
          <a:blip r:embed="rId4"/>
          <a:srcRect/>
          <a:stretch>
            <a:fillRect/>
          </a:stretch>
        </p:blipFill>
        <p:spPr bwMode="auto">
          <a:xfrm>
            <a:off x="4800600" y="3352800"/>
            <a:ext cx="3333750" cy="2162175"/>
          </a:xfrm>
          <a:prstGeom prst="rect">
            <a:avLst/>
          </a:prstGeom>
          <a:noFill/>
        </p:spPr>
      </p:pic>
      <p:sp>
        <p:nvSpPr>
          <p:cNvPr id="10" name="TextBox 9"/>
          <p:cNvSpPr txBox="1"/>
          <p:nvPr/>
        </p:nvSpPr>
        <p:spPr>
          <a:xfrm>
            <a:off x="6248400" y="914400"/>
            <a:ext cx="990600" cy="369332"/>
          </a:xfrm>
          <a:prstGeom prst="rect">
            <a:avLst/>
          </a:prstGeom>
          <a:noFill/>
        </p:spPr>
        <p:txBody>
          <a:bodyPr wrap="square" rtlCol="0">
            <a:spAutoFit/>
          </a:bodyPr>
          <a:lstStyle/>
          <a:p>
            <a:r>
              <a:rPr lang="en-US" dirty="0" smtClean="0"/>
              <a:t>RALPH </a:t>
            </a:r>
            <a:endParaRPr lang="en-US" dirty="0"/>
          </a:p>
        </p:txBody>
      </p:sp>
      <p:sp>
        <p:nvSpPr>
          <p:cNvPr id="11" name="TextBox 10"/>
          <p:cNvSpPr txBox="1"/>
          <p:nvPr/>
        </p:nvSpPr>
        <p:spPr>
          <a:xfrm>
            <a:off x="6019800" y="5715000"/>
            <a:ext cx="1219200" cy="369332"/>
          </a:xfrm>
          <a:prstGeom prst="rect">
            <a:avLst/>
          </a:prstGeom>
          <a:noFill/>
        </p:spPr>
        <p:txBody>
          <a:bodyPr wrap="square" rtlCol="0">
            <a:spAutoFit/>
          </a:bodyPr>
          <a:lstStyle/>
          <a:p>
            <a:r>
              <a:rPr lang="en-US" dirty="0" smtClean="0"/>
              <a:t>PIGGY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28600"/>
            <a:ext cx="5715000" cy="6019799"/>
          </a:xfrm>
        </p:spPr>
        <p:txBody>
          <a:bodyPr>
            <a:noAutofit/>
          </a:bodyPr>
          <a:lstStyle/>
          <a:p>
            <a:r>
              <a:rPr lang="en-US" sz="2400" dirty="0" smtClean="0">
                <a:latin typeface="Bookman Old Style" pitchFamily="18" charset="0"/>
              </a:rPr>
              <a:t>The boys talk and the fair boy introduces himself as Ralph, while the fat boy lets out his secret.  “They used to call me Piggy,” he shares and asks that he not be called by this name.  Ralph makes no promises.</a:t>
            </a:r>
          </a:p>
          <a:p>
            <a:endParaRPr lang="en-US" sz="2400" dirty="0" smtClean="0">
              <a:latin typeface="Bookman Old Style" pitchFamily="18" charset="0"/>
            </a:endParaRPr>
          </a:p>
          <a:p>
            <a:r>
              <a:rPr lang="en-US" sz="2400" dirty="0" smtClean="0">
                <a:latin typeface="Bookman Old Style" pitchFamily="18" charset="0"/>
              </a:rPr>
              <a:t>The two boys search for others and in the process find a conch shell.  Piggy suggests to Ralph, that Ralph blow into the conch to summon any others who might be on the island.  Piggy would do it himself but his asthma hinders him from producing the necessary power.</a:t>
            </a:r>
            <a:endParaRPr lang="en-US" sz="2400" dirty="0">
              <a:latin typeface="Bookman Old Style" pitchFamily="18" charset="0"/>
            </a:endParaRPr>
          </a:p>
        </p:txBody>
      </p:sp>
      <p:pic>
        <p:nvPicPr>
          <p:cNvPr id="1026" name="Picture 2" descr="C:\Documents and Settings\ktaylor\Local Settings\Temporary Internet Files\Content.IE5\02LYYZ0V\MCAN01140_0000[1].wmf"/>
          <p:cNvPicPr>
            <a:picLocks noChangeAspect="1" noChangeArrowheads="1"/>
          </p:cNvPicPr>
          <p:nvPr/>
        </p:nvPicPr>
        <p:blipFill>
          <a:blip r:embed="rId2"/>
          <a:srcRect/>
          <a:stretch>
            <a:fillRect/>
          </a:stretch>
        </p:blipFill>
        <p:spPr bwMode="auto">
          <a:xfrm>
            <a:off x="6553200" y="3810000"/>
            <a:ext cx="1792224" cy="1848917"/>
          </a:xfrm>
          <a:prstGeom prst="rect">
            <a:avLst/>
          </a:prstGeom>
          <a:noFill/>
        </p:spPr>
      </p:pic>
      <p:sp>
        <p:nvSpPr>
          <p:cNvPr id="6" name="TextBox 5"/>
          <p:cNvSpPr txBox="1"/>
          <p:nvPr/>
        </p:nvSpPr>
        <p:spPr>
          <a:xfrm>
            <a:off x="6400800" y="2590800"/>
            <a:ext cx="2438400" cy="1169551"/>
          </a:xfrm>
          <a:prstGeom prst="rect">
            <a:avLst/>
          </a:prstGeom>
          <a:noFill/>
        </p:spPr>
        <p:txBody>
          <a:bodyPr wrap="square" rtlCol="0">
            <a:spAutoFit/>
          </a:bodyPr>
          <a:lstStyle/>
          <a:p>
            <a:r>
              <a:rPr lang="en-US" sz="1400" dirty="0" smtClean="0"/>
              <a:t>Conch shell symbolizes order, control, and the power of civilization.  Ralph uses this as “talking stick” and as a way to call a meeting. </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pic>
        <p:nvPicPr>
          <p:cNvPr id="2052" name="Picture 4" descr="http://www.channel4.com/film/media/images/Channel4/film/L/lord_of_the_flies_xl_01--film-B.jpg"/>
          <p:cNvPicPr>
            <a:picLocks noChangeAspect="1" noChangeArrowheads="1"/>
          </p:cNvPicPr>
          <p:nvPr/>
        </p:nvPicPr>
        <p:blipFill>
          <a:blip r:embed="rId2"/>
          <a:srcRect/>
          <a:stretch>
            <a:fillRect/>
          </a:stretch>
        </p:blipFill>
        <p:spPr bwMode="auto">
          <a:xfrm>
            <a:off x="5943600" y="2209800"/>
            <a:ext cx="2914650" cy="1981200"/>
          </a:xfrm>
          <a:prstGeom prst="rect">
            <a:avLst/>
          </a:prstGeom>
          <a:noFill/>
        </p:spPr>
      </p:pic>
      <p:sp>
        <p:nvSpPr>
          <p:cNvPr id="4" name="Text Placeholder 3"/>
          <p:cNvSpPr>
            <a:spLocks noGrp="1"/>
          </p:cNvSpPr>
          <p:nvPr>
            <p:ph type="body" sz="half" idx="2"/>
          </p:nvPr>
        </p:nvSpPr>
        <p:spPr>
          <a:xfrm>
            <a:off x="457200" y="304801"/>
            <a:ext cx="5943600" cy="5486400"/>
          </a:xfrm>
        </p:spPr>
        <p:txBody>
          <a:bodyPr>
            <a:normAutofit/>
          </a:bodyPr>
          <a:lstStyle/>
          <a:p>
            <a:r>
              <a:rPr lang="en-US" sz="2400" dirty="0" smtClean="0">
                <a:latin typeface="Bookman Old Style" pitchFamily="18" charset="0"/>
              </a:rPr>
              <a:t>Once the trumpet-like sound of the shell exhales over the island, children begin to gather.  Older boys, including a set of twins named Sam and Eric, emerge, as do much younger boys.</a:t>
            </a:r>
          </a:p>
          <a:p>
            <a:endParaRPr lang="en-US" sz="2400" dirty="0" smtClean="0">
              <a:latin typeface="Bookman Old Style" pitchFamily="18" charset="0"/>
            </a:endParaRPr>
          </a:p>
          <a:p>
            <a:r>
              <a:rPr lang="en-US" sz="2400" dirty="0" smtClean="0">
                <a:latin typeface="Bookman Old Style" pitchFamily="18" charset="0"/>
              </a:rPr>
              <a:t>Ralph and Piggy see a dark, foreboding  creature approaching. "The creature was a party of boys, marching...”  This party is a choir of boys, dressing in matching black robes led by a boy name Jack </a:t>
            </a:r>
            <a:r>
              <a:rPr lang="en-US" sz="2400" dirty="0" err="1" smtClean="0">
                <a:latin typeface="Bookman Old Style" pitchFamily="18" charset="0"/>
              </a:rPr>
              <a:t>Merridew</a:t>
            </a:r>
            <a:r>
              <a:rPr lang="en-US" sz="2400" dirty="0" smtClean="0">
                <a:latin typeface="Bookman Old Style" pitchFamily="18" charset="0"/>
              </a:rPr>
              <a:t>.  Other choir boys include Simon, Roger, and Maurice.</a:t>
            </a:r>
            <a:endParaRPr lang="en-US" sz="2400" dirty="0">
              <a:latin typeface="Bookman Old Style" pitchFamily="18" charset="0"/>
            </a:endParaRPr>
          </a:p>
        </p:txBody>
      </p:sp>
      <p:pic>
        <p:nvPicPr>
          <p:cNvPr id="2054" name="Picture 6" descr="http://ncowie.files.wordpress.com/2007/11/education-lord-of-the-flies.jpg"/>
          <p:cNvPicPr>
            <a:picLocks noChangeAspect="1" noChangeArrowheads="1"/>
          </p:cNvPicPr>
          <p:nvPr/>
        </p:nvPicPr>
        <p:blipFill>
          <a:blip r:embed="rId3"/>
          <a:srcRect/>
          <a:stretch>
            <a:fillRect/>
          </a:stretch>
        </p:blipFill>
        <p:spPr bwMode="auto">
          <a:xfrm>
            <a:off x="6477000" y="3962400"/>
            <a:ext cx="1752600" cy="2657475"/>
          </a:xfrm>
          <a:prstGeom prst="rect">
            <a:avLst/>
          </a:prstGeom>
          <a:noFill/>
        </p:spPr>
      </p:pic>
      <p:sp>
        <p:nvSpPr>
          <p:cNvPr id="8" name="TextBox 7"/>
          <p:cNvSpPr txBox="1"/>
          <p:nvPr/>
        </p:nvSpPr>
        <p:spPr>
          <a:xfrm>
            <a:off x="6934200" y="3657600"/>
            <a:ext cx="990600" cy="369332"/>
          </a:xfrm>
          <a:prstGeom prst="rect">
            <a:avLst/>
          </a:prstGeom>
          <a:noFill/>
        </p:spPr>
        <p:txBody>
          <a:bodyPr wrap="square" rtlCol="0">
            <a:spAutoFit/>
          </a:bodyPr>
          <a:lstStyle/>
          <a:p>
            <a:r>
              <a:rPr lang="en-US" dirty="0" smtClean="0"/>
              <a:t>Jack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8436" name="Picture 4" descr="http://www.filmwise.com/contests/contest_07/image_07a.jpg"/>
          <p:cNvPicPr>
            <a:picLocks noChangeAspect="1" noChangeArrowheads="1"/>
          </p:cNvPicPr>
          <p:nvPr/>
        </p:nvPicPr>
        <p:blipFill>
          <a:blip r:embed="rId2"/>
          <a:srcRect/>
          <a:stretch>
            <a:fillRect/>
          </a:stretch>
        </p:blipFill>
        <p:spPr bwMode="auto">
          <a:xfrm>
            <a:off x="6324600" y="762000"/>
            <a:ext cx="2667000" cy="1981200"/>
          </a:xfrm>
          <a:prstGeom prst="rect">
            <a:avLst/>
          </a:prstGeom>
          <a:noFill/>
        </p:spPr>
      </p:pic>
      <p:sp>
        <p:nvSpPr>
          <p:cNvPr id="4" name="Text Placeholder 3"/>
          <p:cNvSpPr>
            <a:spLocks noGrp="1"/>
          </p:cNvSpPr>
          <p:nvPr>
            <p:ph type="body" sz="half" idx="2"/>
          </p:nvPr>
        </p:nvSpPr>
        <p:spPr>
          <a:xfrm>
            <a:off x="457200" y="228600"/>
            <a:ext cx="7924800" cy="5897563"/>
          </a:xfrm>
        </p:spPr>
        <p:txBody>
          <a:bodyPr>
            <a:normAutofit/>
          </a:bodyPr>
          <a:lstStyle/>
          <a:p>
            <a:r>
              <a:rPr lang="en-US" sz="2400" dirty="0" smtClean="0">
                <a:latin typeface="Bookman Old Style" pitchFamily="18" charset="0"/>
              </a:rPr>
              <a:t>As the boys sort out names, Ralph betrays Piggy by telling Jack and the others the unwanted nickname.  Jack victimizes Piggy from the beginning. </a:t>
            </a:r>
          </a:p>
          <a:p>
            <a:endParaRPr lang="en-US" sz="2400" dirty="0" smtClean="0">
              <a:latin typeface="Bookman Old Style" pitchFamily="18" charset="0"/>
            </a:endParaRPr>
          </a:p>
          <a:p>
            <a:r>
              <a:rPr lang="en-US" sz="2400" dirty="0" smtClean="0">
                <a:latin typeface="Bookman Old Style" pitchFamily="18" charset="0"/>
              </a:rPr>
              <a:t>The boys decide that in order to get anything accomplished they must have a leader.  </a:t>
            </a:r>
          </a:p>
          <a:p>
            <a:endParaRPr lang="en-US" sz="2400" dirty="0" smtClean="0">
              <a:latin typeface="Bookman Old Style" pitchFamily="18" charset="0"/>
            </a:endParaRPr>
          </a:p>
          <a:p>
            <a:r>
              <a:rPr lang="en-US" sz="2400" dirty="0" smtClean="0">
                <a:latin typeface="Bookman Old Style" pitchFamily="18" charset="0"/>
              </a:rPr>
              <a:t>Jack nominates himself because he can sing a C sharp.  Roger suggests they vote.  Ralph wins the vote because he possess the conch shell.  Jack is obviously disgruntled that he has lost, and outwardly pouts.  A power struggle has begun!</a:t>
            </a:r>
            <a:endParaRPr lang="en-US" sz="2400" dirty="0">
              <a:latin typeface="Bookman Old Style" pitchFamily="18" charset="0"/>
            </a:endParaRPr>
          </a:p>
        </p:txBody>
      </p:sp>
      <p:pic>
        <p:nvPicPr>
          <p:cNvPr id="18434" name="Picture 2" descr="C:\Documents and Settings\ktaylor\Local Settings\Temporary Internet Files\Content.IE5\02LYYZ0V\MCAN01140_0000[1].wmf"/>
          <p:cNvPicPr>
            <a:picLocks noChangeAspect="1" noChangeArrowheads="1"/>
          </p:cNvPicPr>
          <p:nvPr/>
        </p:nvPicPr>
        <p:blipFill>
          <a:blip r:embed="rId3"/>
          <a:srcRect/>
          <a:stretch>
            <a:fillRect/>
          </a:stretch>
        </p:blipFill>
        <p:spPr bwMode="auto">
          <a:xfrm>
            <a:off x="7351776" y="4648200"/>
            <a:ext cx="1792224" cy="18489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381000"/>
            <a:ext cx="6477000" cy="4154984"/>
          </a:xfrm>
          <a:prstGeom prst="rect">
            <a:avLst/>
          </a:prstGeom>
          <a:noFill/>
        </p:spPr>
        <p:txBody>
          <a:bodyPr wrap="square" rtlCol="0">
            <a:spAutoFit/>
          </a:bodyPr>
          <a:lstStyle/>
          <a:p>
            <a:r>
              <a:rPr lang="en-US" sz="2400" dirty="0" smtClean="0">
                <a:latin typeface="Bookman Old Style" pitchFamily="18" charset="0"/>
              </a:rPr>
              <a:t>Now that a leader has been chosen, Ralph makes his first decision.  He, Jack and Simon go to scout the island.  Ralph senses something good in Simon against Jack’s protests that Simon is worthless because he faints all the time.</a:t>
            </a:r>
          </a:p>
          <a:p>
            <a:endParaRPr lang="en-US" sz="2400" dirty="0" smtClean="0">
              <a:latin typeface="Bookman Old Style" pitchFamily="18" charset="0"/>
            </a:endParaRPr>
          </a:p>
          <a:p>
            <a:r>
              <a:rPr lang="en-US" sz="2400" dirty="0" smtClean="0">
                <a:latin typeface="Bookman Old Style" pitchFamily="18" charset="0"/>
              </a:rPr>
              <a:t>Piggy vocalizes his disappointment at not being chosen to venture on the island, and Ralph explains to him that “You're no good on a job like this.” </a:t>
            </a:r>
            <a:endParaRPr lang="en-US" sz="2400" dirty="0">
              <a:latin typeface="Bookman Old Style" pitchFamily="18" charset="0"/>
            </a:endParaRPr>
          </a:p>
        </p:txBody>
      </p:sp>
      <p:sp>
        <p:nvSpPr>
          <p:cNvPr id="3" name="TextBox 2"/>
          <p:cNvSpPr txBox="1"/>
          <p:nvPr/>
        </p:nvSpPr>
        <p:spPr>
          <a:xfrm>
            <a:off x="2133600" y="4648200"/>
            <a:ext cx="4724400" cy="1323439"/>
          </a:xfrm>
          <a:prstGeom prst="rect">
            <a:avLst/>
          </a:prstGeom>
          <a:solidFill>
            <a:schemeClr val="accent4">
              <a:lumMod val="60000"/>
              <a:lumOff val="40000"/>
            </a:schemeClr>
          </a:solidFill>
        </p:spPr>
        <p:txBody>
          <a:bodyPr wrap="square" rtlCol="0">
            <a:spAutoFit/>
          </a:bodyPr>
          <a:lstStyle/>
          <a:p>
            <a:pPr algn="ctr"/>
            <a:r>
              <a:rPr lang="en-US" sz="2000" b="1" dirty="0" smtClean="0"/>
              <a:t>PREDICT:</a:t>
            </a:r>
          </a:p>
          <a:p>
            <a:pPr algn="ctr"/>
            <a:endParaRPr lang="en-US" sz="2000" b="1" dirty="0" smtClean="0"/>
          </a:p>
          <a:p>
            <a:pPr algn="ctr"/>
            <a:r>
              <a:rPr lang="en-US" sz="2000" b="1" dirty="0" smtClean="0"/>
              <a:t>WHAT HAPPENS ON THEIR EXCURTION?  WHAT DO THEY FIND?</a:t>
            </a:r>
            <a:endParaRPr lang="en-US" sz="2000" b="1" dirty="0"/>
          </a:p>
        </p:txBody>
      </p:sp>
      <p:pic>
        <p:nvPicPr>
          <p:cNvPr id="19458" name="Picture 2" descr="http://www.monmouth.com/~literature/LOTF/student/mm/simon.jpg"/>
          <p:cNvPicPr>
            <a:picLocks noChangeAspect="1" noChangeArrowheads="1"/>
          </p:cNvPicPr>
          <p:nvPr/>
        </p:nvPicPr>
        <p:blipFill>
          <a:blip r:embed="rId2"/>
          <a:srcRect/>
          <a:stretch>
            <a:fillRect/>
          </a:stretch>
        </p:blipFill>
        <p:spPr bwMode="auto">
          <a:xfrm>
            <a:off x="6477000" y="762000"/>
            <a:ext cx="1838325" cy="2286000"/>
          </a:xfrm>
          <a:prstGeom prst="rect">
            <a:avLst/>
          </a:prstGeom>
          <a:noFill/>
        </p:spPr>
      </p:pic>
      <p:sp>
        <p:nvSpPr>
          <p:cNvPr id="5" name="TextBox 4"/>
          <p:cNvSpPr txBox="1"/>
          <p:nvPr/>
        </p:nvSpPr>
        <p:spPr>
          <a:xfrm>
            <a:off x="6781800" y="2971800"/>
            <a:ext cx="1371600" cy="369332"/>
          </a:xfrm>
          <a:prstGeom prst="rect">
            <a:avLst/>
          </a:prstGeom>
          <a:noFill/>
        </p:spPr>
        <p:txBody>
          <a:bodyPr wrap="square" rtlCol="0">
            <a:spAutoFit/>
          </a:bodyPr>
          <a:lstStyle/>
          <a:p>
            <a:pPr algn="ctr"/>
            <a:r>
              <a:rPr lang="en-US" dirty="0" smtClean="0"/>
              <a:t>Simon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islandbig.jpg"/>
          <p:cNvPicPr>
            <a:picLocks noChangeAspect="1"/>
          </p:cNvPicPr>
          <p:nvPr/>
        </p:nvPicPr>
        <p:blipFill>
          <a:blip r:embed="rId2"/>
          <a:stretch>
            <a:fillRect/>
          </a:stretch>
        </p:blipFill>
        <p:spPr>
          <a:xfrm>
            <a:off x="914400" y="1066800"/>
            <a:ext cx="7458075" cy="4648200"/>
          </a:xfrm>
          <a:prstGeom prst="rect">
            <a:avLst/>
          </a:prstGeom>
        </p:spPr>
      </p:pic>
      <p:sp>
        <p:nvSpPr>
          <p:cNvPr id="3" name="TextBox 2"/>
          <p:cNvSpPr txBox="1"/>
          <p:nvPr/>
        </p:nvSpPr>
        <p:spPr>
          <a:xfrm>
            <a:off x="4724400" y="4495800"/>
            <a:ext cx="762000" cy="369332"/>
          </a:xfrm>
          <a:prstGeom prst="rect">
            <a:avLst/>
          </a:prstGeom>
          <a:solidFill>
            <a:schemeClr val="accent2">
              <a:lumMod val="75000"/>
            </a:schemeClr>
          </a:solidFill>
        </p:spPr>
        <p:txBody>
          <a:bodyPr wrap="square" rtlCol="0">
            <a:spAutoFit/>
          </a:bodyPr>
          <a:lstStyle/>
          <a:p>
            <a:endParaRPr lang="en-US" dirty="0"/>
          </a:p>
        </p:txBody>
      </p:sp>
      <p:sp>
        <p:nvSpPr>
          <p:cNvPr id="4" name="TextBox 3"/>
          <p:cNvSpPr txBox="1"/>
          <p:nvPr/>
        </p:nvSpPr>
        <p:spPr>
          <a:xfrm>
            <a:off x="7467600" y="4267200"/>
            <a:ext cx="685800" cy="369332"/>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457200" y="5105400"/>
            <a:ext cx="8001000" cy="923330"/>
          </a:xfrm>
          <a:prstGeom prst="rect">
            <a:avLst/>
          </a:prstGeom>
          <a:noFill/>
          <a:ln>
            <a:solidFill>
              <a:schemeClr val="tx1"/>
            </a:solidFill>
          </a:ln>
        </p:spPr>
        <p:txBody>
          <a:bodyPr wrap="square" rtlCol="0">
            <a:spAutoFit/>
          </a:bodyPr>
          <a:lstStyle/>
          <a:p>
            <a:r>
              <a:rPr lang="en-US" dirty="0" smtClean="0"/>
              <a:t>The boys </a:t>
            </a:r>
            <a:r>
              <a:rPr lang="en-US" dirty="0" smtClean="0">
                <a:ln>
                  <a:solidFill>
                    <a:schemeClr val="accent1"/>
                  </a:solidFill>
                </a:ln>
              </a:rPr>
              <a:t>find</a:t>
            </a:r>
            <a:r>
              <a:rPr lang="en-US" dirty="0" smtClean="0"/>
              <a:t> animal tracks in the forest.  They follow the tracks and find a piglet caught in the creeper vines.  Jack draws a pocket knife to kill the pig, but waits too long, so the pig gets away.  The boys disagree on how best to kill a pig.</a:t>
            </a:r>
            <a:endParaRPr lang="en-US" dirty="0"/>
          </a:p>
        </p:txBody>
      </p:sp>
      <p:cxnSp>
        <p:nvCxnSpPr>
          <p:cNvPr id="8" name="Straight Arrow Connector 7"/>
          <p:cNvCxnSpPr/>
          <p:nvPr/>
        </p:nvCxnSpPr>
        <p:spPr>
          <a:xfrm rot="5400000" flipH="1" flipV="1">
            <a:off x="1104900" y="3848100"/>
            <a:ext cx="20574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152400"/>
            <a:ext cx="8458200" cy="923330"/>
          </a:xfrm>
          <a:prstGeom prst="rect">
            <a:avLst/>
          </a:prstGeom>
          <a:noFill/>
          <a:ln>
            <a:solidFill>
              <a:schemeClr val="tx1"/>
            </a:solidFill>
          </a:ln>
        </p:spPr>
        <p:txBody>
          <a:bodyPr wrap="square" rtlCol="0">
            <a:spAutoFit/>
          </a:bodyPr>
          <a:lstStyle/>
          <a:p>
            <a:r>
              <a:rPr lang="en-US" dirty="0" smtClean="0"/>
              <a:t>The boys climb the mountain and can see the entire island.  They come to the conclusion that there are no grown-ups anywhere, but they believe it is a good island with fruit trees, a bathing pool, and fresh water.</a:t>
            </a:r>
            <a:endParaRPr lang="en-US" dirty="0"/>
          </a:p>
        </p:txBody>
      </p:sp>
      <p:cxnSp>
        <p:nvCxnSpPr>
          <p:cNvPr id="11" name="Straight Arrow Connector 10"/>
          <p:cNvCxnSpPr/>
          <p:nvPr/>
        </p:nvCxnSpPr>
        <p:spPr>
          <a:xfrm rot="10800000" flipV="1">
            <a:off x="1828800" y="838200"/>
            <a:ext cx="251460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6096001"/>
            <a:ext cx="6934200" cy="646331"/>
          </a:xfrm>
          <a:prstGeom prst="rect">
            <a:avLst/>
          </a:prstGeom>
          <a:solidFill>
            <a:schemeClr val="accent4"/>
          </a:solidFill>
        </p:spPr>
        <p:txBody>
          <a:bodyPr wrap="square" rtlCol="0">
            <a:spAutoFit/>
          </a:bodyPr>
          <a:lstStyle/>
          <a:p>
            <a:r>
              <a:rPr lang="en-US" dirty="0" smtClean="0"/>
              <a:t>Create a dialog between the three boys.  How do they suggest they kill the pig based on what you know about each character?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461665"/>
          </a:xfrm>
          <a:prstGeom prst="rect">
            <a:avLst/>
          </a:prstGeom>
          <a:noFill/>
        </p:spPr>
        <p:txBody>
          <a:bodyPr wrap="square" rtlCol="0">
            <a:spAutoFit/>
          </a:bodyPr>
          <a:lstStyle/>
          <a:p>
            <a:pPr algn="ctr"/>
            <a:r>
              <a:rPr lang="en-US" sz="2400" dirty="0" smtClean="0">
                <a:latin typeface="Chaos Times" pitchFamily="2" charset="0"/>
              </a:rPr>
              <a:t>SIGNIFICANCE AND SYMBOLISM</a:t>
            </a:r>
            <a:endParaRPr lang="en-US" sz="2400" dirty="0">
              <a:latin typeface="Chaos Times" pitchFamily="2" charset="0"/>
            </a:endParaRPr>
          </a:p>
        </p:txBody>
      </p:sp>
      <p:sp>
        <p:nvSpPr>
          <p:cNvPr id="3" name="TextBox 2"/>
          <p:cNvSpPr txBox="1"/>
          <p:nvPr/>
        </p:nvSpPr>
        <p:spPr>
          <a:xfrm>
            <a:off x="457200" y="1066800"/>
            <a:ext cx="3962400" cy="4185761"/>
          </a:xfrm>
          <a:prstGeom prst="rect">
            <a:avLst/>
          </a:prstGeom>
          <a:noFill/>
        </p:spPr>
        <p:txBody>
          <a:bodyPr wrap="square" rtlCol="0">
            <a:spAutoFit/>
          </a:bodyPr>
          <a:lstStyle/>
          <a:p>
            <a:r>
              <a:rPr lang="en-US" sz="2400" b="1" dirty="0" smtClean="0">
                <a:latin typeface="Bookman Old Style" pitchFamily="18" charset="0"/>
              </a:rPr>
              <a:t>The Pig</a:t>
            </a:r>
            <a:r>
              <a:rPr lang="en-US" sz="2400" dirty="0" smtClean="0">
                <a:latin typeface="Bookman Old Style" pitchFamily="18" charset="0"/>
              </a:rPr>
              <a:t>: </a:t>
            </a:r>
            <a:r>
              <a:rPr lang="en-US" sz="2200" dirty="0" smtClean="0">
                <a:latin typeface="Bookman Old Style" pitchFamily="18" charset="0"/>
              </a:rPr>
              <a:t>Besides the obvious connection of Piggy’s name to the pigs on the island, the hunt for the pig represents Jack’s descent into savagery, his desire for a kill, and his thirst for power.</a:t>
            </a:r>
          </a:p>
          <a:p>
            <a:endParaRPr lang="en-US" sz="2200" dirty="0" smtClean="0">
              <a:latin typeface="Bookman Old Style" pitchFamily="18" charset="0"/>
            </a:endParaRPr>
          </a:p>
          <a:p>
            <a:r>
              <a:rPr lang="en-US" sz="2200" dirty="0" smtClean="0">
                <a:latin typeface="Bookman Old Style" pitchFamily="18" charset="0"/>
              </a:rPr>
              <a:t>The encounter with the pig is foreshadowing for later events.</a:t>
            </a:r>
            <a:endParaRPr lang="en-US" sz="2200" dirty="0">
              <a:latin typeface="Bookman Old Style" pitchFamily="18" charset="0"/>
            </a:endParaRPr>
          </a:p>
        </p:txBody>
      </p:sp>
      <p:pic>
        <p:nvPicPr>
          <p:cNvPr id="1026" name="Picture 2" descr="C:\Documents and Settings\ktaylor\Local Settings\Temporary Internet Files\Content.IE5\XZPLVDZF\MCj04174600000[1].wmf"/>
          <p:cNvPicPr>
            <a:picLocks noChangeAspect="1" noChangeArrowheads="1"/>
          </p:cNvPicPr>
          <p:nvPr/>
        </p:nvPicPr>
        <p:blipFill>
          <a:blip r:embed="rId2"/>
          <a:srcRect/>
          <a:stretch>
            <a:fillRect/>
          </a:stretch>
        </p:blipFill>
        <p:spPr bwMode="auto">
          <a:xfrm>
            <a:off x="1828800" y="4876800"/>
            <a:ext cx="1599286" cy="1577340"/>
          </a:xfrm>
          <a:prstGeom prst="rect">
            <a:avLst/>
          </a:prstGeom>
          <a:noFill/>
        </p:spPr>
      </p:pic>
      <p:sp>
        <p:nvSpPr>
          <p:cNvPr id="5" name="TextBox 4"/>
          <p:cNvSpPr txBox="1"/>
          <p:nvPr/>
        </p:nvSpPr>
        <p:spPr>
          <a:xfrm>
            <a:off x="4953000" y="1143000"/>
            <a:ext cx="3657600" cy="2554545"/>
          </a:xfrm>
          <a:prstGeom prst="rect">
            <a:avLst/>
          </a:prstGeom>
          <a:noFill/>
        </p:spPr>
        <p:txBody>
          <a:bodyPr wrap="square" rtlCol="0">
            <a:spAutoFit/>
          </a:bodyPr>
          <a:lstStyle/>
          <a:p>
            <a:r>
              <a:rPr lang="en-US" sz="2000" b="1" dirty="0" smtClean="0">
                <a:latin typeface="Bookman Old Style" pitchFamily="18" charset="0"/>
              </a:rPr>
              <a:t>The Conch: </a:t>
            </a:r>
            <a:r>
              <a:rPr lang="en-US" sz="2000" dirty="0" smtClean="0">
                <a:latin typeface="Bookman Old Style" pitchFamily="18" charset="0"/>
              </a:rPr>
              <a:t>represents POWER, ORDER, CIVILIZATION, and Control.  The boys begin by respecting the conch and depend upon the conch to help them set rules and imitate their former lives.</a:t>
            </a:r>
            <a:endParaRPr lang="en-US" sz="2000" b="1" dirty="0">
              <a:latin typeface="Bookman Old Style" pitchFamily="18" charset="0"/>
            </a:endParaRPr>
          </a:p>
        </p:txBody>
      </p:sp>
      <p:pic>
        <p:nvPicPr>
          <p:cNvPr id="1027" name="Picture 3" descr="C:\Documents and Settings\ktaylor\Local Settings\Temporary Internet Files\Content.IE5\5H6W04MA\MPj03139970000[1].jpg"/>
          <p:cNvPicPr>
            <a:picLocks noChangeAspect="1" noChangeArrowheads="1"/>
          </p:cNvPicPr>
          <p:nvPr/>
        </p:nvPicPr>
        <p:blipFill>
          <a:blip r:embed="rId3"/>
          <a:srcRect/>
          <a:stretch>
            <a:fillRect/>
          </a:stretch>
        </p:blipFill>
        <p:spPr bwMode="auto">
          <a:xfrm>
            <a:off x="5029200" y="3886200"/>
            <a:ext cx="3657600" cy="23713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2094</Words>
  <Application>Microsoft Office PowerPoint</Application>
  <PresentationFormat>On-screen Show (4:3)</PresentationFormat>
  <Paragraphs>142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Lord of the Flies</vt:lpstr>
      <vt:lpstr>England 1945</vt:lpstr>
      <vt:lpstr>Slide 3</vt:lpstr>
      <vt:lpstr>Slide 4</vt:lpstr>
      <vt:lpstr>Slide 5</vt:lpstr>
      <vt:lpstr>Slide 6</vt:lpstr>
      <vt:lpstr>Slide 7</vt:lpstr>
      <vt:lpstr>Slide 8</vt:lpstr>
      <vt:lpstr>Slide 9</vt:lpstr>
      <vt:lpstr>Lord of the Flies</vt:lpstr>
      <vt:lpstr>FIRE ON THE MOUNTAIN</vt:lpstr>
      <vt:lpstr>Slide 12</vt:lpstr>
      <vt:lpstr>Slide 13</vt:lpstr>
      <vt:lpstr>Slide 14</vt:lpstr>
      <vt:lpstr>Slide 15</vt:lpstr>
      <vt:lpstr>Slide 16</vt:lpstr>
      <vt:lpstr>Slide 17</vt:lpstr>
      <vt:lpstr>Slide 18</vt:lpstr>
      <vt:lpstr>Slide 19</vt:lpstr>
      <vt:lpstr>Significance and Symbolism</vt:lpstr>
      <vt:lpstr>Lord of the Flies</vt:lpstr>
      <vt:lpstr>Slide 22</vt:lpstr>
      <vt:lpstr>Slide 23</vt:lpstr>
      <vt:lpstr>Slide 24</vt:lpstr>
      <vt:lpstr>Slide 25</vt:lpstr>
      <vt:lpstr>Slide 26</vt:lpstr>
      <vt:lpstr>Significance and Symbolism</vt:lpstr>
      <vt:lpstr>Slide 28</vt:lpstr>
      <vt:lpstr>Slide 29</vt:lpstr>
    </vt:vector>
  </TitlesOfParts>
  <Company>Community High School District 117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 of the Flies</dc:title>
  <dc:creator>District 117</dc:creator>
  <cp:lastModifiedBy>District 117</cp:lastModifiedBy>
  <cp:revision>40</cp:revision>
  <dcterms:created xsi:type="dcterms:W3CDTF">2008-04-23T19:47:14Z</dcterms:created>
  <dcterms:modified xsi:type="dcterms:W3CDTF">2009-04-13T14:43:05Z</dcterms:modified>
</cp:coreProperties>
</file>